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18"/>
  </p:notesMasterIdLst>
  <p:sldIdLst>
    <p:sldId id="256" r:id="rId3"/>
    <p:sldId id="314" r:id="rId4"/>
    <p:sldId id="337" r:id="rId5"/>
    <p:sldId id="357" r:id="rId6"/>
    <p:sldId id="338" r:id="rId7"/>
    <p:sldId id="350" r:id="rId8"/>
    <p:sldId id="341" r:id="rId9"/>
    <p:sldId id="351" r:id="rId10"/>
    <p:sldId id="342" r:id="rId11"/>
    <p:sldId id="358" r:id="rId12"/>
    <p:sldId id="359" r:id="rId13"/>
    <p:sldId id="361" r:id="rId14"/>
    <p:sldId id="360" r:id="rId15"/>
    <p:sldId id="354" r:id="rId16"/>
    <p:sldId id="355" r:id="rId17"/>
  </p:sldIdLst>
  <p:sldSz cx="9144000" cy="5143500" type="screen16x9"/>
  <p:notesSz cx="6858000" cy="9144000"/>
  <p:embeddedFontLst>
    <p:embeddedFont>
      <p:font typeface="Malgun Gothic" panose="020B0503020000020004" pitchFamily="34" charset="-127"/>
      <p:regular r:id="rId19"/>
      <p:bold r:id="rId20"/>
    </p:embeddedFont>
    <p:embeddedFont>
      <p:font typeface="Tahoma" panose="020B060403050404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1" roundtripDataSignature="AMtx7mjdpJ1E0TcfwRDAZyZSdDoTO6ev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234A09-4207-45AE-9073-785096B7B3F9}">
  <a:tblStyle styleId="{C2234A09-4207-45AE-9073-785096B7B3F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Стил с тема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Светъл стил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Светъл стил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Светъл стил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Светъл стил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1" autoAdjust="0"/>
    <p:restoredTop sz="94660"/>
  </p:normalViewPr>
  <p:slideViewPr>
    <p:cSldViewPr snapToGrid="0">
      <p:cViewPr varScale="1">
        <p:scale>
          <a:sx n="83" d="100"/>
          <a:sy n="83" d="100"/>
        </p:scale>
        <p:origin x="820" y="52"/>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957D49-63F1-4653-AA6F-668F045C517D}" type="doc">
      <dgm:prSet loTypeId="urn:microsoft.com/office/officeart/2005/8/layout/venn2" loCatId="relationship" qsTypeId="urn:microsoft.com/office/officeart/2005/8/quickstyle/simple1" qsCatId="simple" csTypeId="urn:microsoft.com/office/officeart/2005/8/colors/accent2_1" csCatId="accent2" phldr="1"/>
      <dgm:spPr/>
      <dgm:t>
        <a:bodyPr/>
        <a:lstStyle/>
        <a:p>
          <a:endParaRPr lang="bg-BG"/>
        </a:p>
      </dgm:t>
    </dgm:pt>
    <dgm:pt modelId="{0F9F8508-A719-4B2E-8EE1-CB7318FFC22A}">
      <dgm:prSet phldrT="[Текст]" custT="1"/>
      <dgm:spPr/>
      <dgm:t>
        <a:bodyPr/>
        <a:lstStyle/>
        <a:p>
          <a:r>
            <a:rPr lang="en-US" sz="1200" dirty="0">
              <a:solidFill>
                <a:schemeClr val="accent3"/>
              </a:solidFill>
              <a:latin typeface="Tahoma" panose="020B0604030504040204" pitchFamily="34" charset="0"/>
              <a:ea typeface="Tahoma" panose="020B0604030504040204" pitchFamily="34" charset="0"/>
              <a:cs typeface="Tahoma" panose="020B0604030504040204" pitchFamily="34" charset="0"/>
            </a:rPr>
            <a:t>EDUCATIONAL ENVIRONMENT</a:t>
          </a:r>
          <a:endParaRPr lang="bg-BG" sz="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0C4AACA7-F0AF-447D-80C8-74B2BFC1CE95}" type="parTrans" cxnId="{3C0F8F2A-F106-40AF-99C6-3B7AD5C13BB3}">
      <dgm:prSet/>
      <dgm:spPr/>
      <dgm:t>
        <a:bodyPr/>
        <a:lstStyle/>
        <a:p>
          <a:endParaRPr lang="bg-BG"/>
        </a:p>
      </dgm:t>
    </dgm:pt>
    <dgm:pt modelId="{A03C6611-DD73-4AB2-8736-3691086745C8}" type="sibTrans" cxnId="{3C0F8F2A-F106-40AF-99C6-3B7AD5C13BB3}">
      <dgm:prSet/>
      <dgm:spPr/>
      <dgm:t>
        <a:bodyPr/>
        <a:lstStyle/>
        <a:p>
          <a:endParaRPr lang="bg-BG"/>
        </a:p>
      </dgm:t>
    </dgm:pt>
    <dgm:pt modelId="{8D1A8B38-1669-4377-89E7-F10C58370A04}">
      <dgm:prSet phldrT="[Текст]" custT="1"/>
      <dgm:spPr/>
      <dgm:t>
        <a:bodyPr/>
        <a:lstStyle/>
        <a:p>
          <a:r>
            <a:rPr lang="en-US" sz="1200" dirty="0">
              <a:solidFill>
                <a:schemeClr val="accent3"/>
              </a:solidFill>
              <a:latin typeface="Tahoma" panose="020B0604030504040204" pitchFamily="34" charset="0"/>
              <a:ea typeface="Tahoma" panose="020B0604030504040204" pitchFamily="34" charset="0"/>
              <a:cs typeface="Tahoma" panose="020B0604030504040204" pitchFamily="34" charset="0"/>
            </a:rPr>
            <a:t>MULTICULTURAL EDUCATIONAL ENVIRONMENT</a:t>
          </a:r>
          <a:endParaRPr lang="bg-BG" sz="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83EE61EA-D4F3-436D-9046-360EBF0C66EC}" type="parTrans" cxnId="{AC5EF70D-E65A-4840-BEC4-1F80ABAD56E4}">
      <dgm:prSet/>
      <dgm:spPr/>
      <dgm:t>
        <a:bodyPr/>
        <a:lstStyle/>
        <a:p>
          <a:endParaRPr lang="bg-BG"/>
        </a:p>
      </dgm:t>
    </dgm:pt>
    <dgm:pt modelId="{7E890416-BAF8-4259-BE2E-7EBF9847AD86}" type="sibTrans" cxnId="{AC5EF70D-E65A-4840-BEC4-1F80ABAD56E4}">
      <dgm:prSet/>
      <dgm:spPr/>
      <dgm:t>
        <a:bodyPr/>
        <a:lstStyle/>
        <a:p>
          <a:endParaRPr lang="bg-BG"/>
        </a:p>
      </dgm:t>
    </dgm:pt>
    <dgm:pt modelId="{EF021588-DD2E-412D-B7BA-6066542454E8}">
      <dgm:prSet phldrT="[Текст]" custT="1"/>
      <dgm:spPr/>
      <dgm:t>
        <a:bodyPr/>
        <a:lstStyle/>
        <a:p>
          <a:r>
            <a:rPr lang="en-US" sz="1200" dirty="0">
              <a:solidFill>
                <a:schemeClr val="accent3"/>
              </a:solidFill>
              <a:latin typeface="Tahoma" panose="020B0604030504040204" pitchFamily="34" charset="0"/>
              <a:ea typeface="Tahoma" panose="020B0604030504040204" pitchFamily="34" charset="0"/>
              <a:cs typeface="Tahoma" panose="020B0604030504040204" pitchFamily="34" charset="0"/>
            </a:rPr>
            <a:t>INCLUSIVE EDUCATIONAL ENVIRONMENT</a:t>
          </a:r>
          <a:endParaRPr lang="bg-BG" sz="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5465447D-FA21-4D2D-BAEB-9B91724094DF}" type="parTrans" cxnId="{61C2B58B-7072-4FFA-8FDB-0471AE2D9934}">
      <dgm:prSet/>
      <dgm:spPr/>
      <dgm:t>
        <a:bodyPr/>
        <a:lstStyle/>
        <a:p>
          <a:endParaRPr lang="bg-BG"/>
        </a:p>
      </dgm:t>
    </dgm:pt>
    <dgm:pt modelId="{09FC3371-FE25-46AD-A116-E1EFC6DAEC5A}" type="sibTrans" cxnId="{61C2B58B-7072-4FFA-8FDB-0471AE2D9934}">
      <dgm:prSet/>
      <dgm:spPr/>
      <dgm:t>
        <a:bodyPr/>
        <a:lstStyle/>
        <a:p>
          <a:endParaRPr lang="bg-BG"/>
        </a:p>
      </dgm:t>
    </dgm:pt>
    <dgm:pt modelId="{FA1FEDB8-7028-44A1-B8EC-AB4ED3C45C4F}">
      <dgm:prSet phldrT="[Текст]" custT="1"/>
      <dgm:spPr/>
      <dgm:t>
        <a:bodyPr/>
        <a:lstStyle/>
        <a:p>
          <a:r>
            <a:rPr lang="en-US" sz="1200" dirty="0">
              <a:solidFill>
                <a:schemeClr val="accent3"/>
              </a:solidFill>
              <a:latin typeface="Tahoma" panose="020B0604030504040204" pitchFamily="34" charset="0"/>
              <a:ea typeface="Tahoma" panose="020B0604030504040204" pitchFamily="34" charset="0"/>
              <a:cs typeface="Tahoma" panose="020B0604030504040204" pitchFamily="34" charset="0"/>
            </a:rPr>
            <a:t>INCLUSIVE MULTICULTURAL EDUCATIONAL ENVIRONMENT</a:t>
          </a:r>
          <a:endParaRPr lang="bg-BG" sz="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gm:t>
    </dgm:pt>
    <dgm:pt modelId="{377A7AC4-1AAC-47C0-BCC4-7776F2C83A69}" type="parTrans" cxnId="{43E06E24-05CD-44EC-9FBE-C8C6F5683471}">
      <dgm:prSet/>
      <dgm:spPr/>
      <dgm:t>
        <a:bodyPr/>
        <a:lstStyle/>
        <a:p>
          <a:endParaRPr lang="bg-BG"/>
        </a:p>
      </dgm:t>
    </dgm:pt>
    <dgm:pt modelId="{11968A87-973F-4818-AD7C-A45B9F0FB4A6}" type="sibTrans" cxnId="{43E06E24-05CD-44EC-9FBE-C8C6F5683471}">
      <dgm:prSet/>
      <dgm:spPr/>
      <dgm:t>
        <a:bodyPr/>
        <a:lstStyle/>
        <a:p>
          <a:endParaRPr lang="bg-BG"/>
        </a:p>
      </dgm:t>
    </dgm:pt>
    <dgm:pt modelId="{C5FA949F-E69B-4B3E-AB08-8947E4E0F279}" type="pres">
      <dgm:prSet presAssocID="{39957D49-63F1-4653-AA6F-668F045C517D}" presName="Name0" presStyleCnt="0">
        <dgm:presLayoutVars>
          <dgm:chMax val="7"/>
          <dgm:resizeHandles val="exact"/>
        </dgm:presLayoutVars>
      </dgm:prSet>
      <dgm:spPr/>
    </dgm:pt>
    <dgm:pt modelId="{F5ADB70F-6013-4193-9C4E-85D436ADC380}" type="pres">
      <dgm:prSet presAssocID="{39957D49-63F1-4653-AA6F-668F045C517D}" presName="comp1" presStyleCnt="0"/>
      <dgm:spPr/>
    </dgm:pt>
    <dgm:pt modelId="{CCF5F6A8-676A-4F0C-8CE3-99DBE315AEA7}" type="pres">
      <dgm:prSet presAssocID="{39957D49-63F1-4653-AA6F-668F045C517D}" presName="circle1" presStyleLbl="node1" presStyleIdx="0" presStyleCnt="4" custScaleX="131250"/>
      <dgm:spPr/>
    </dgm:pt>
    <dgm:pt modelId="{61F0A82C-40B0-4944-86F0-D66535984993}" type="pres">
      <dgm:prSet presAssocID="{39957D49-63F1-4653-AA6F-668F045C517D}" presName="c1text" presStyleLbl="node1" presStyleIdx="0" presStyleCnt="4">
        <dgm:presLayoutVars>
          <dgm:bulletEnabled val="1"/>
        </dgm:presLayoutVars>
      </dgm:prSet>
      <dgm:spPr/>
    </dgm:pt>
    <dgm:pt modelId="{33B36F57-2981-45DA-886D-689E8E01F68D}" type="pres">
      <dgm:prSet presAssocID="{39957D49-63F1-4653-AA6F-668F045C517D}" presName="comp2" presStyleCnt="0"/>
      <dgm:spPr/>
    </dgm:pt>
    <dgm:pt modelId="{4A246AFA-28D6-4156-81D2-2C73A92A1615}" type="pres">
      <dgm:prSet presAssocID="{39957D49-63F1-4653-AA6F-668F045C517D}" presName="circle2" presStyleLbl="node1" presStyleIdx="1" presStyleCnt="4" custScaleX="128795"/>
      <dgm:spPr/>
    </dgm:pt>
    <dgm:pt modelId="{5D0E672E-D061-4BBB-BC8E-946D3DA7195F}" type="pres">
      <dgm:prSet presAssocID="{39957D49-63F1-4653-AA6F-668F045C517D}" presName="c2text" presStyleLbl="node1" presStyleIdx="1" presStyleCnt="4">
        <dgm:presLayoutVars>
          <dgm:bulletEnabled val="1"/>
        </dgm:presLayoutVars>
      </dgm:prSet>
      <dgm:spPr/>
    </dgm:pt>
    <dgm:pt modelId="{384C030E-3E27-4694-A36D-C20ABCC287F8}" type="pres">
      <dgm:prSet presAssocID="{39957D49-63F1-4653-AA6F-668F045C517D}" presName="comp3" presStyleCnt="0"/>
      <dgm:spPr/>
    </dgm:pt>
    <dgm:pt modelId="{E78F8C99-7CF8-4550-8FAE-4899A2BA48F3}" type="pres">
      <dgm:prSet presAssocID="{39957D49-63F1-4653-AA6F-668F045C517D}" presName="circle3" presStyleLbl="node1" presStyleIdx="2" presStyleCnt="4" custScaleX="132440"/>
      <dgm:spPr/>
    </dgm:pt>
    <dgm:pt modelId="{811EB34B-7123-4C54-9562-DD4DA234BA09}" type="pres">
      <dgm:prSet presAssocID="{39957D49-63F1-4653-AA6F-668F045C517D}" presName="c3text" presStyleLbl="node1" presStyleIdx="2" presStyleCnt="4">
        <dgm:presLayoutVars>
          <dgm:bulletEnabled val="1"/>
        </dgm:presLayoutVars>
      </dgm:prSet>
      <dgm:spPr/>
    </dgm:pt>
    <dgm:pt modelId="{52939B9C-ED24-4278-9470-88E12E2437D3}" type="pres">
      <dgm:prSet presAssocID="{39957D49-63F1-4653-AA6F-668F045C517D}" presName="comp4" presStyleCnt="0"/>
      <dgm:spPr/>
    </dgm:pt>
    <dgm:pt modelId="{FB81EFD0-B081-48B1-B62F-8746E09ECED8}" type="pres">
      <dgm:prSet presAssocID="{39957D49-63F1-4653-AA6F-668F045C517D}" presName="circle4" presStyleLbl="node1" presStyleIdx="3" presStyleCnt="4" custScaleX="139732"/>
      <dgm:spPr/>
    </dgm:pt>
    <dgm:pt modelId="{E1422EF9-62D1-45A7-8084-19BB1FE3A332}" type="pres">
      <dgm:prSet presAssocID="{39957D49-63F1-4653-AA6F-668F045C517D}" presName="c4text" presStyleLbl="node1" presStyleIdx="3" presStyleCnt="4">
        <dgm:presLayoutVars>
          <dgm:bulletEnabled val="1"/>
        </dgm:presLayoutVars>
      </dgm:prSet>
      <dgm:spPr/>
    </dgm:pt>
  </dgm:ptLst>
  <dgm:cxnLst>
    <dgm:cxn modelId="{AC5EF70D-E65A-4840-BEC4-1F80ABAD56E4}" srcId="{39957D49-63F1-4653-AA6F-668F045C517D}" destId="{8D1A8B38-1669-4377-89E7-F10C58370A04}" srcOrd="1" destOrd="0" parTransId="{83EE61EA-D4F3-436D-9046-360EBF0C66EC}" sibTransId="{7E890416-BAF8-4259-BE2E-7EBF9847AD86}"/>
    <dgm:cxn modelId="{43E06E24-05CD-44EC-9FBE-C8C6F5683471}" srcId="{39957D49-63F1-4653-AA6F-668F045C517D}" destId="{FA1FEDB8-7028-44A1-B8EC-AB4ED3C45C4F}" srcOrd="3" destOrd="0" parTransId="{377A7AC4-1AAC-47C0-BCC4-7776F2C83A69}" sibTransId="{11968A87-973F-4818-AD7C-A45B9F0FB4A6}"/>
    <dgm:cxn modelId="{3C0F8F2A-F106-40AF-99C6-3B7AD5C13BB3}" srcId="{39957D49-63F1-4653-AA6F-668F045C517D}" destId="{0F9F8508-A719-4B2E-8EE1-CB7318FFC22A}" srcOrd="0" destOrd="0" parTransId="{0C4AACA7-F0AF-447D-80C8-74B2BFC1CE95}" sibTransId="{A03C6611-DD73-4AB2-8736-3691086745C8}"/>
    <dgm:cxn modelId="{CCBA0A46-32FA-46DF-B0FA-25215921C375}" type="presOf" srcId="{0F9F8508-A719-4B2E-8EE1-CB7318FFC22A}" destId="{CCF5F6A8-676A-4F0C-8CE3-99DBE315AEA7}" srcOrd="0" destOrd="0" presId="urn:microsoft.com/office/officeart/2005/8/layout/venn2"/>
    <dgm:cxn modelId="{D32D0577-0FAE-4B85-B45B-17B9E905DB8E}" type="presOf" srcId="{8D1A8B38-1669-4377-89E7-F10C58370A04}" destId="{4A246AFA-28D6-4156-81D2-2C73A92A1615}" srcOrd="0" destOrd="0" presId="urn:microsoft.com/office/officeart/2005/8/layout/venn2"/>
    <dgm:cxn modelId="{A9EA297C-0FF0-44A4-860D-E49017AAA8AA}" type="presOf" srcId="{0F9F8508-A719-4B2E-8EE1-CB7318FFC22A}" destId="{61F0A82C-40B0-4944-86F0-D66535984993}" srcOrd="1" destOrd="0" presId="urn:microsoft.com/office/officeart/2005/8/layout/venn2"/>
    <dgm:cxn modelId="{61C2B58B-7072-4FFA-8FDB-0471AE2D9934}" srcId="{39957D49-63F1-4653-AA6F-668F045C517D}" destId="{EF021588-DD2E-412D-B7BA-6066542454E8}" srcOrd="2" destOrd="0" parTransId="{5465447D-FA21-4D2D-BAEB-9B91724094DF}" sibTransId="{09FC3371-FE25-46AD-A116-E1EFC6DAEC5A}"/>
    <dgm:cxn modelId="{19129795-559C-4E6A-B526-A8A113CCEC76}" type="presOf" srcId="{39957D49-63F1-4653-AA6F-668F045C517D}" destId="{C5FA949F-E69B-4B3E-AB08-8947E4E0F279}" srcOrd="0" destOrd="0" presId="urn:microsoft.com/office/officeart/2005/8/layout/venn2"/>
    <dgm:cxn modelId="{235E069F-7A21-4D86-9D2B-5CE2D257BFB4}" type="presOf" srcId="{FA1FEDB8-7028-44A1-B8EC-AB4ED3C45C4F}" destId="{FB81EFD0-B081-48B1-B62F-8746E09ECED8}" srcOrd="0" destOrd="0" presId="urn:microsoft.com/office/officeart/2005/8/layout/venn2"/>
    <dgm:cxn modelId="{D9B599AC-8D00-4780-BA83-F648D7AE0D25}" type="presOf" srcId="{EF021588-DD2E-412D-B7BA-6066542454E8}" destId="{811EB34B-7123-4C54-9562-DD4DA234BA09}" srcOrd="1" destOrd="0" presId="urn:microsoft.com/office/officeart/2005/8/layout/venn2"/>
    <dgm:cxn modelId="{A09494D4-A114-4E6A-B987-C9B5C52B6672}" type="presOf" srcId="{EF021588-DD2E-412D-B7BA-6066542454E8}" destId="{E78F8C99-7CF8-4550-8FAE-4899A2BA48F3}" srcOrd="0" destOrd="0" presId="urn:microsoft.com/office/officeart/2005/8/layout/venn2"/>
    <dgm:cxn modelId="{0B2300DE-5C29-4051-89E9-8A37B5679C38}" type="presOf" srcId="{FA1FEDB8-7028-44A1-B8EC-AB4ED3C45C4F}" destId="{E1422EF9-62D1-45A7-8084-19BB1FE3A332}" srcOrd="1" destOrd="0" presId="urn:microsoft.com/office/officeart/2005/8/layout/venn2"/>
    <dgm:cxn modelId="{46496FF7-005F-4F1C-893A-BE51DDACE49A}" type="presOf" srcId="{8D1A8B38-1669-4377-89E7-F10C58370A04}" destId="{5D0E672E-D061-4BBB-BC8E-946D3DA7195F}" srcOrd="1" destOrd="0" presId="urn:microsoft.com/office/officeart/2005/8/layout/venn2"/>
    <dgm:cxn modelId="{C5F8982F-BA32-492D-92CF-CCBCA67ABFE5}" type="presParOf" srcId="{C5FA949F-E69B-4B3E-AB08-8947E4E0F279}" destId="{F5ADB70F-6013-4193-9C4E-85D436ADC380}" srcOrd="0" destOrd="0" presId="urn:microsoft.com/office/officeart/2005/8/layout/venn2"/>
    <dgm:cxn modelId="{C8B49E1C-4EA0-4542-AA6F-BCBD9DBEC943}" type="presParOf" srcId="{F5ADB70F-6013-4193-9C4E-85D436ADC380}" destId="{CCF5F6A8-676A-4F0C-8CE3-99DBE315AEA7}" srcOrd="0" destOrd="0" presId="urn:microsoft.com/office/officeart/2005/8/layout/venn2"/>
    <dgm:cxn modelId="{FBC19F95-34F0-4C26-9808-168C73113120}" type="presParOf" srcId="{F5ADB70F-6013-4193-9C4E-85D436ADC380}" destId="{61F0A82C-40B0-4944-86F0-D66535984993}" srcOrd="1" destOrd="0" presId="urn:microsoft.com/office/officeart/2005/8/layout/venn2"/>
    <dgm:cxn modelId="{039AED69-DB35-41B4-8EDE-C1EB4D519C84}" type="presParOf" srcId="{C5FA949F-E69B-4B3E-AB08-8947E4E0F279}" destId="{33B36F57-2981-45DA-886D-689E8E01F68D}" srcOrd="1" destOrd="0" presId="urn:microsoft.com/office/officeart/2005/8/layout/venn2"/>
    <dgm:cxn modelId="{7187335E-2700-442B-A316-F4D821E6A4CB}" type="presParOf" srcId="{33B36F57-2981-45DA-886D-689E8E01F68D}" destId="{4A246AFA-28D6-4156-81D2-2C73A92A1615}" srcOrd="0" destOrd="0" presId="urn:microsoft.com/office/officeart/2005/8/layout/venn2"/>
    <dgm:cxn modelId="{A046A48F-D82C-48F4-A89A-7A721CEFA2F0}" type="presParOf" srcId="{33B36F57-2981-45DA-886D-689E8E01F68D}" destId="{5D0E672E-D061-4BBB-BC8E-946D3DA7195F}" srcOrd="1" destOrd="0" presId="urn:microsoft.com/office/officeart/2005/8/layout/venn2"/>
    <dgm:cxn modelId="{AEF31FBA-7093-4AE9-828D-DDDC2C4FD404}" type="presParOf" srcId="{C5FA949F-E69B-4B3E-AB08-8947E4E0F279}" destId="{384C030E-3E27-4694-A36D-C20ABCC287F8}" srcOrd="2" destOrd="0" presId="urn:microsoft.com/office/officeart/2005/8/layout/venn2"/>
    <dgm:cxn modelId="{091876D1-AD8D-43EE-B6D8-B18C6754D165}" type="presParOf" srcId="{384C030E-3E27-4694-A36D-C20ABCC287F8}" destId="{E78F8C99-7CF8-4550-8FAE-4899A2BA48F3}" srcOrd="0" destOrd="0" presId="urn:microsoft.com/office/officeart/2005/8/layout/venn2"/>
    <dgm:cxn modelId="{DD585EC0-66D9-4AB6-B4C9-4D16E0D45118}" type="presParOf" srcId="{384C030E-3E27-4694-A36D-C20ABCC287F8}" destId="{811EB34B-7123-4C54-9562-DD4DA234BA09}" srcOrd="1" destOrd="0" presId="urn:microsoft.com/office/officeart/2005/8/layout/venn2"/>
    <dgm:cxn modelId="{5475BBCF-53BC-455D-B55F-3309DA05C47F}" type="presParOf" srcId="{C5FA949F-E69B-4B3E-AB08-8947E4E0F279}" destId="{52939B9C-ED24-4278-9470-88E12E2437D3}" srcOrd="3" destOrd="0" presId="urn:microsoft.com/office/officeart/2005/8/layout/venn2"/>
    <dgm:cxn modelId="{D3BA0F8D-1EAA-4EF3-BBA2-617245ACCA80}" type="presParOf" srcId="{52939B9C-ED24-4278-9470-88E12E2437D3}" destId="{FB81EFD0-B081-48B1-B62F-8746E09ECED8}" srcOrd="0" destOrd="0" presId="urn:microsoft.com/office/officeart/2005/8/layout/venn2"/>
    <dgm:cxn modelId="{137BF4C6-D755-46E9-BD13-D7AC35A0E525}" type="presParOf" srcId="{52939B9C-ED24-4278-9470-88E12E2437D3}" destId="{E1422EF9-62D1-45A7-8084-19BB1FE3A33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5F6A8-676A-4F0C-8CE3-99DBE315AEA7}">
      <dsp:nvSpPr>
        <dsp:cNvPr id="0" name=""/>
        <dsp:cNvSpPr/>
      </dsp:nvSpPr>
      <dsp:spPr>
        <a:xfrm>
          <a:off x="1074057" y="0"/>
          <a:ext cx="5334000" cy="406400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3"/>
              </a:solidFill>
              <a:latin typeface="Tahoma" panose="020B0604030504040204" pitchFamily="34" charset="0"/>
              <a:ea typeface="Tahoma" panose="020B0604030504040204" pitchFamily="34" charset="0"/>
              <a:cs typeface="Tahoma" panose="020B0604030504040204" pitchFamily="34" charset="0"/>
            </a:rPr>
            <a:t>EDUCATIONAL ENVIRONMENT</a:t>
          </a:r>
          <a:endParaRPr lang="bg-BG" sz="1200"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a:off x="2995363" y="203200"/>
        <a:ext cx="1491386" cy="609600"/>
      </dsp:txXfrm>
    </dsp:sp>
    <dsp:sp modelId="{4A246AFA-28D6-4156-81D2-2C73A92A1615}">
      <dsp:nvSpPr>
        <dsp:cNvPr id="0" name=""/>
        <dsp:cNvSpPr/>
      </dsp:nvSpPr>
      <dsp:spPr>
        <a:xfrm>
          <a:off x="1647365" y="812799"/>
          <a:ext cx="4187383" cy="325120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3"/>
              </a:solidFill>
              <a:latin typeface="Tahoma" panose="020B0604030504040204" pitchFamily="34" charset="0"/>
              <a:ea typeface="Tahoma" panose="020B0604030504040204" pitchFamily="34" charset="0"/>
              <a:cs typeface="Tahoma" panose="020B0604030504040204" pitchFamily="34" charset="0"/>
            </a:rPr>
            <a:t>MULTICULTURAL EDUCATIONAL ENVIRONMENT</a:t>
          </a:r>
          <a:endParaRPr lang="bg-BG" sz="1200"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a:off x="3009311" y="1007871"/>
        <a:ext cx="1463490" cy="585216"/>
      </dsp:txXfrm>
    </dsp:sp>
    <dsp:sp modelId="{E78F8C99-7CF8-4550-8FAE-4899A2BA48F3}">
      <dsp:nvSpPr>
        <dsp:cNvPr id="0" name=""/>
        <dsp:cNvSpPr/>
      </dsp:nvSpPr>
      <dsp:spPr>
        <a:xfrm>
          <a:off x="2126348" y="1625599"/>
          <a:ext cx="3229416" cy="243840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3"/>
              </a:solidFill>
              <a:latin typeface="Tahoma" panose="020B0604030504040204" pitchFamily="34" charset="0"/>
              <a:ea typeface="Tahoma" panose="020B0604030504040204" pitchFamily="34" charset="0"/>
              <a:cs typeface="Tahoma" panose="020B0604030504040204" pitchFamily="34" charset="0"/>
            </a:rPr>
            <a:t>INCLUSIVE EDUCATIONAL ENVIRONMENT</a:t>
          </a:r>
          <a:endParaRPr lang="bg-BG" sz="1200"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a:off x="2988602" y="1808479"/>
        <a:ext cx="1504908" cy="548640"/>
      </dsp:txXfrm>
    </dsp:sp>
    <dsp:sp modelId="{FB81EFD0-B081-48B1-B62F-8746E09ECED8}">
      <dsp:nvSpPr>
        <dsp:cNvPr id="0" name=""/>
        <dsp:cNvSpPr/>
      </dsp:nvSpPr>
      <dsp:spPr>
        <a:xfrm>
          <a:off x="2605315" y="2438399"/>
          <a:ext cx="2271483" cy="1625600"/>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3"/>
              </a:solidFill>
              <a:latin typeface="Tahoma" panose="020B0604030504040204" pitchFamily="34" charset="0"/>
              <a:ea typeface="Tahoma" panose="020B0604030504040204" pitchFamily="34" charset="0"/>
              <a:cs typeface="Tahoma" panose="020B0604030504040204" pitchFamily="34" charset="0"/>
            </a:rPr>
            <a:t>INCLUSIVE MULTICULTURAL EDUCATIONAL ENVIRONMENT</a:t>
          </a:r>
          <a:endParaRPr lang="bg-BG" sz="1200" kern="1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dsp:txBody>
      <dsp:txXfrm>
        <a:off x="2937966" y="2844799"/>
        <a:ext cx="1606181" cy="8128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Malgun Gothic"/>
                <a:ea typeface="Malgun Gothic"/>
                <a:cs typeface="Malgun Gothic"/>
                <a:sym typeface="Malgun Gothic"/>
              </a:rPr>
              <a:t>‹nr.›</a:t>
            </a:fld>
            <a:endParaRPr sz="1200" b="0" i="0" u="none" strike="noStrike" cap="none">
              <a:solidFill>
                <a:schemeClr val="dk1"/>
              </a:solidFill>
              <a:latin typeface="Malgun Gothic"/>
              <a:ea typeface="Malgun Gothic"/>
              <a:cs typeface="Malgun Gothic"/>
              <a:sym typeface="Malgun Gothic"/>
            </a:endParaRPr>
          </a:p>
        </p:txBody>
      </p:sp>
    </p:spTree>
    <p:extLst>
      <p:ext uri="{BB962C8B-B14F-4D97-AF65-F5344CB8AC3E}">
        <p14:creationId xmlns:p14="http://schemas.microsoft.com/office/powerpoint/2010/main" val="2556238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710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Malgun Gothic"/>
                <a:ea typeface="Malgun Gothic"/>
                <a:cs typeface="Malgun Gothic"/>
                <a:sym typeface="Malgun Gothic"/>
              </a:rPr>
              <a:t>11</a:t>
            </a:fld>
            <a:endParaRPr lang="en-US" sz="1200" b="0" i="0" u="none" strike="noStrike" cap="none">
              <a:solidFill>
                <a:schemeClr val="dk1"/>
              </a:solidFill>
              <a:latin typeface="Malgun Gothic"/>
              <a:ea typeface="Malgun Gothic"/>
              <a:cs typeface="Malgun Gothic"/>
              <a:sym typeface="Malgun Gothic"/>
            </a:endParaRPr>
          </a:p>
        </p:txBody>
      </p:sp>
    </p:spTree>
    <p:extLst>
      <p:ext uri="{BB962C8B-B14F-4D97-AF65-F5344CB8AC3E}">
        <p14:creationId xmlns:p14="http://schemas.microsoft.com/office/powerpoint/2010/main" val="2254697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10"/>
        <p:cNvGrpSpPr/>
        <p:nvPr/>
      </p:nvGrpSpPr>
      <p:grpSpPr>
        <a:xfrm>
          <a:off x="0" y="0"/>
          <a:ext cx="0" cy="0"/>
          <a:chOff x="0" y="0"/>
          <a:chExt cx="0" cy="0"/>
        </a:xfrm>
      </p:grpSpPr>
      <p:pic>
        <p:nvPicPr>
          <p:cNvPr id="11" name="Google Shape;11;p13" descr="E:\002-KIMS BUSINESS\007-02-Fullslidesppt-Contents\20161206\02-\color-pencil.png"/>
          <p:cNvPicPr preferRelativeResize="0"/>
          <p:nvPr/>
        </p:nvPicPr>
        <p:blipFill rotWithShape="1">
          <a:blip r:embed="rId2">
            <a:alphaModFix/>
          </a:blip>
          <a:srcRect/>
          <a:stretch/>
        </p:blipFill>
        <p:spPr>
          <a:xfrm>
            <a:off x="0" y="2955036"/>
            <a:ext cx="9144000" cy="2188464"/>
          </a:xfrm>
          <a:prstGeom prst="rect">
            <a:avLst/>
          </a:prstGeom>
          <a:solidFill>
            <a:schemeClr val="lt1"/>
          </a:solidFill>
          <a:ln>
            <a:noFill/>
          </a:ln>
        </p:spPr>
      </p:pic>
      <p:sp>
        <p:nvSpPr>
          <p:cNvPr id="12" name="Google Shape;12;p13"/>
          <p:cNvSpPr txBox="1">
            <a:spLocks noGrp="1"/>
          </p:cNvSpPr>
          <p:nvPr>
            <p:ph type="body" idx="1"/>
          </p:nvPr>
        </p:nvSpPr>
        <p:spPr>
          <a:xfrm>
            <a:off x="0" y="815724"/>
            <a:ext cx="9144000" cy="5869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accent3"/>
              </a:buClr>
              <a:buSzPts val="3600"/>
              <a:buFont typeface="Arial"/>
              <a:buNone/>
              <a:defRPr sz="3600" b="1"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body" idx="2"/>
          </p:nvPr>
        </p:nvSpPr>
        <p:spPr>
          <a:xfrm>
            <a:off x="-148" y="140268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accent3"/>
              </a:buClr>
              <a:buSzPts val="1400"/>
              <a:buFont typeface="Arial"/>
              <a:buNone/>
              <a:defRPr sz="14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26"/>
          <p:cNvSpPr/>
          <p:nvPr/>
        </p:nvSpPr>
        <p:spPr>
          <a:xfrm>
            <a:off x="0" y="0"/>
            <a:ext cx="9144000" cy="5143500"/>
          </a:xfrm>
          <a:prstGeom prst="rect">
            <a:avLst/>
          </a:prstGeom>
          <a:solidFill>
            <a:schemeClr val="lt1">
              <a:alpha val="7568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 name="Google Shape;73;p26"/>
          <p:cNvSpPr/>
          <p:nvPr/>
        </p:nvSpPr>
        <p:spPr>
          <a:xfrm>
            <a:off x="0" y="0"/>
            <a:ext cx="9144000" cy="987574"/>
          </a:xfrm>
          <a:prstGeom prst="rect">
            <a:avLst/>
          </a:prstGeom>
          <a:solidFill>
            <a:schemeClr val="l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26"/>
          <p:cNvSpPr txBox="1">
            <a:spLocks noGrp="1"/>
          </p:cNvSpPr>
          <p:nvPr>
            <p:ph type="body" idx="1"/>
          </p:nvPr>
        </p:nvSpPr>
        <p:spPr>
          <a:xfrm>
            <a:off x="0" y="51470"/>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26"/>
          <p:cNvSpPr txBox="1">
            <a:spLocks noGrp="1"/>
          </p:cNvSpPr>
          <p:nvPr>
            <p:ph type="body" idx="2"/>
          </p:nvPr>
        </p:nvSpPr>
        <p:spPr>
          <a:xfrm>
            <a:off x="0" y="627534"/>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Google Shape;76;p26"/>
          <p:cNvSpPr/>
          <p:nvPr/>
        </p:nvSpPr>
        <p:spPr>
          <a:xfrm>
            <a:off x="0" y="2787774"/>
            <a:ext cx="9144000" cy="185167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7" name="Google Shape;77;p26"/>
          <p:cNvPicPr preferRelativeResize="0"/>
          <p:nvPr/>
        </p:nvPicPr>
        <p:blipFill rotWithShape="1">
          <a:blip r:embed="rId3">
            <a:alphaModFix/>
          </a:blip>
          <a:srcRect/>
          <a:stretch/>
        </p:blipFill>
        <p:spPr>
          <a:xfrm>
            <a:off x="2347200" y="1239550"/>
            <a:ext cx="4170638" cy="2285250"/>
          </a:xfrm>
          <a:prstGeom prst="rect">
            <a:avLst/>
          </a:prstGeom>
          <a:noFill/>
          <a:ln>
            <a:noFill/>
          </a:ln>
        </p:spPr>
      </p:pic>
      <p:sp>
        <p:nvSpPr>
          <p:cNvPr id="78" name="Google Shape;78;p26"/>
          <p:cNvSpPr>
            <a:spLocks noGrp="1"/>
          </p:cNvSpPr>
          <p:nvPr>
            <p:ph type="pic" idx="3"/>
          </p:nvPr>
        </p:nvSpPr>
        <p:spPr>
          <a:xfrm>
            <a:off x="3054196" y="1347614"/>
            <a:ext cx="2767817" cy="18002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79"/>
        <p:cNvGrpSpPr/>
        <p:nvPr/>
      </p:nvGrpSpPr>
      <p:grpSpPr>
        <a:xfrm>
          <a:off x="0" y="0"/>
          <a:ext cx="0" cy="0"/>
          <a:chOff x="0" y="0"/>
          <a:chExt cx="0" cy="0"/>
        </a:xfrm>
      </p:grpSpPr>
      <p:sp>
        <p:nvSpPr>
          <p:cNvPr id="80" name="Google Shape;80;p27"/>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Google Shape;81;p27"/>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2" name="Google Shape;82;p27" descr="D:\Fullppt\PNG이미지\모니터.png"/>
          <p:cNvPicPr preferRelativeResize="0"/>
          <p:nvPr/>
        </p:nvPicPr>
        <p:blipFill rotWithShape="1">
          <a:blip r:embed="rId2">
            <a:alphaModFix/>
          </a:blip>
          <a:srcRect/>
          <a:stretch/>
        </p:blipFill>
        <p:spPr>
          <a:xfrm>
            <a:off x="3486943" y="2427734"/>
            <a:ext cx="2170113" cy="2163763"/>
          </a:xfrm>
          <a:prstGeom prst="rect">
            <a:avLst/>
          </a:prstGeom>
          <a:noFill/>
          <a:ln>
            <a:noFill/>
          </a:ln>
        </p:spPr>
      </p:pic>
      <p:sp>
        <p:nvSpPr>
          <p:cNvPr id="83" name="Google Shape;83;p27"/>
          <p:cNvSpPr>
            <a:spLocks noGrp="1"/>
          </p:cNvSpPr>
          <p:nvPr>
            <p:ph type="pic" idx="3"/>
          </p:nvPr>
        </p:nvSpPr>
        <p:spPr>
          <a:xfrm>
            <a:off x="3592765" y="2525682"/>
            <a:ext cx="1969901" cy="1342211"/>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pic>
        <p:nvPicPr>
          <p:cNvPr id="84" name="Google Shape;84;p27" descr="E:\002-KIMS BUSINESS\007-02-Fullslidesppt-Contents\20161206\02-\color-pencil2.png"/>
          <p:cNvPicPr preferRelativeResize="0"/>
          <p:nvPr/>
        </p:nvPicPr>
        <p:blipFill rotWithShape="1">
          <a:blip r:embed="rId3">
            <a:alphaModFix/>
          </a:blip>
          <a:srcRect/>
          <a:stretch/>
        </p:blipFill>
        <p:spPr>
          <a:xfrm>
            <a:off x="0" y="4613979"/>
            <a:ext cx="9144000" cy="53644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spTree>
      <p:nvGrpSpPr>
        <p:cNvPr id="1" name="Shape 85"/>
        <p:cNvGrpSpPr/>
        <p:nvPr/>
      </p:nvGrpSpPr>
      <p:grpSpPr>
        <a:xfrm>
          <a:off x="0" y="0"/>
          <a:ext cx="0" cy="0"/>
          <a:chOff x="0" y="0"/>
          <a:chExt cx="0" cy="0"/>
        </a:xfrm>
      </p:grpSpPr>
      <p:sp>
        <p:nvSpPr>
          <p:cNvPr id="86" name="Google Shape;86;p28"/>
          <p:cNvSpPr txBox="1">
            <a:spLocks noGrp="1"/>
          </p:cNvSpPr>
          <p:nvPr>
            <p:ph type="body" idx="1"/>
          </p:nvPr>
        </p:nvSpPr>
        <p:spPr>
          <a:xfrm>
            <a:off x="5058804" y="469664"/>
            <a:ext cx="4085196" cy="1309998"/>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28"/>
          <p:cNvSpPr txBox="1">
            <a:spLocks noGrp="1"/>
          </p:cNvSpPr>
          <p:nvPr>
            <p:ph type="body" idx="2"/>
          </p:nvPr>
        </p:nvSpPr>
        <p:spPr>
          <a:xfrm>
            <a:off x="5058804" y="1779662"/>
            <a:ext cx="4085196"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28"/>
          <p:cNvSpPr>
            <a:spLocks noGrp="1"/>
          </p:cNvSpPr>
          <p:nvPr>
            <p:ph type="pic" idx="3"/>
          </p:nvPr>
        </p:nvSpPr>
        <p:spPr>
          <a:xfrm>
            <a:off x="1" y="0"/>
            <a:ext cx="2843808" cy="51435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9" name="Google Shape;89;p28"/>
          <p:cNvSpPr/>
          <p:nvPr/>
        </p:nvSpPr>
        <p:spPr>
          <a:xfrm>
            <a:off x="2843808" y="0"/>
            <a:ext cx="1746996"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bg>
      <p:bgPr>
        <a:solidFill>
          <a:schemeClr val="accent2"/>
        </a:solidFill>
        <a:effectLst/>
      </p:bgPr>
    </p:bg>
    <p:spTree>
      <p:nvGrpSpPr>
        <p:cNvPr id="1" name="Shape 90"/>
        <p:cNvGrpSpPr/>
        <p:nvPr/>
      </p:nvGrpSpPr>
      <p:grpSpPr>
        <a:xfrm>
          <a:off x="0" y="0"/>
          <a:ext cx="0" cy="0"/>
          <a:chOff x="0" y="0"/>
          <a:chExt cx="0" cy="0"/>
        </a:xfrm>
      </p:grpSpPr>
      <p:sp>
        <p:nvSpPr>
          <p:cNvPr id="91" name="Google Shape;91;p29"/>
          <p:cNvSpPr txBox="1">
            <a:spLocks noGrp="1"/>
          </p:cNvSpPr>
          <p:nvPr>
            <p:ph type="body" idx="1"/>
          </p:nvPr>
        </p:nvSpPr>
        <p:spPr>
          <a:xfrm>
            <a:off x="5058804" y="1909824"/>
            <a:ext cx="4085196" cy="1309998"/>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29"/>
          <p:cNvSpPr>
            <a:spLocks noGrp="1"/>
          </p:cNvSpPr>
          <p:nvPr>
            <p:ph type="pic" idx="2"/>
          </p:nvPr>
        </p:nvSpPr>
        <p:spPr>
          <a:xfrm>
            <a:off x="0" y="0"/>
            <a:ext cx="4499992" cy="2538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3" name="Google Shape;93;p29"/>
          <p:cNvSpPr>
            <a:spLocks noGrp="1"/>
          </p:cNvSpPr>
          <p:nvPr>
            <p:ph type="pic" idx="3"/>
          </p:nvPr>
        </p:nvSpPr>
        <p:spPr>
          <a:xfrm>
            <a:off x="0" y="2605500"/>
            <a:ext cx="4499992" cy="2538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spTree>
      <p:nvGrpSpPr>
        <p:cNvPr id="1" name="Shape 94"/>
        <p:cNvGrpSpPr/>
        <p:nvPr/>
      </p:nvGrpSpPr>
      <p:grpSpPr>
        <a:xfrm>
          <a:off x="0" y="0"/>
          <a:ext cx="0" cy="0"/>
          <a:chOff x="0" y="0"/>
          <a:chExt cx="0" cy="0"/>
        </a:xfrm>
      </p:grpSpPr>
      <p:sp>
        <p:nvSpPr>
          <p:cNvPr id="95" name="Google Shape;95;p30"/>
          <p:cNvSpPr>
            <a:spLocks noGrp="1"/>
          </p:cNvSpPr>
          <p:nvPr>
            <p:ph type="pic" idx="2"/>
          </p:nvPr>
        </p:nvSpPr>
        <p:spPr>
          <a:xfrm>
            <a:off x="0" y="0"/>
            <a:ext cx="9144000" cy="51435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31"/>
          <p:cNvSpPr txBox="1">
            <a:spLocks noGrp="1"/>
          </p:cNvSpPr>
          <p:nvPr>
            <p:ph type="body" idx="1"/>
          </p:nvPr>
        </p:nvSpPr>
        <p:spPr>
          <a:xfrm>
            <a:off x="242646" y="92609"/>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98"/>
        <p:cNvGrpSpPr/>
        <p:nvPr/>
      </p:nvGrpSpPr>
      <p:grpSpPr>
        <a:xfrm>
          <a:off x="0" y="0"/>
          <a:ext cx="0" cy="0"/>
          <a:chOff x="0" y="0"/>
          <a:chExt cx="0" cy="0"/>
        </a:xfrm>
      </p:grpSpPr>
      <p:sp>
        <p:nvSpPr>
          <p:cNvPr id="99" name="Google Shape;99;p32"/>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Google Shape;100;p32"/>
          <p:cNvSpPr/>
          <p:nvPr/>
        </p:nvSpPr>
        <p:spPr>
          <a:xfrm>
            <a:off x="354008" y="1131589"/>
            <a:ext cx="2849840" cy="3649171"/>
          </a:xfrm>
          <a:prstGeom prst="roundRect">
            <a:avLst>
              <a:gd name="adj" fmla="val 3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 name="Google Shape;101;p32"/>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2" name="Google Shape;102;p32"/>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a:xfrm>
            <a:off x="633845" y="274320"/>
            <a:ext cx="7886700" cy="994172"/>
          </a:xfrm>
          <a:prstGeom prst="rect">
            <a:avLst/>
          </a:prstGeom>
        </p:spPr>
        <p:txBody>
          <a:bodyPr/>
          <a:lstStyle/>
          <a:p>
            <a:r>
              <a:rPr lang="bg-BG"/>
              <a:t>Редакт. стил загл. образец</a:t>
            </a:r>
            <a:endParaRPr lang="en-US" dirty="0"/>
          </a:p>
        </p:txBody>
      </p:sp>
      <p:sp>
        <p:nvSpPr>
          <p:cNvPr id="3" name="Content Placeholder 2"/>
          <p:cNvSpPr>
            <a:spLocks noGrp="1"/>
          </p:cNvSpPr>
          <p:nvPr>
            <p:ph idx="1"/>
          </p:nvPr>
        </p:nvSpPr>
        <p:spPr>
          <a:xfrm>
            <a:off x="633845" y="1371600"/>
            <a:ext cx="7886700" cy="3263503"/>
          </a:xfrm>
          <a:prstGeom prst="rect">
            <a:avLst/>
          </a:prstGeo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15763BD-F787-48E1-AAA3-DF445FB200FE}" type="datetimeFigureOut">
              <a:rPr lang="bg-BG" smtClean="0"/>
              <a:t>3.2.2022 г.</a:t>
            </a:fld>
            <a:endParaRPr lang="bg-BG"/>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bg-BG"/>
          </a:p>
        </p:txBody>
      </p:sp>
      <p:sp>
        <p:nvSpPr>
          <p:cNvPr id="6" name="Slide Number Placeholder 5"/>
          <p:cNvSpPr>
            <a:spLocks noGrp="1"/>
          </p:cNvSpPr>
          <p:nvPr>
            <p:ph type="sldNum" sz="quarter" idx="12"/>
          </p:nvPr>
        </p:nvSpPr>
        <p:spPr>
          <a:xfrm>
            <a:off x="6463145" y="4767263"/>
            <a:ext cx="2057400" cy="273844"/>
          </a:xfrm>
          <a:prstGeom prst="rect">
            <a:avLst/>
          </a:prstGeom>
        </p:spPr>
        <p:txBody>
          <a:bodyPr/>
          <a:lstStyle/>
          <a:p>
            <a:fld id="{331E82FF-3D4E-4671-BCF2-C5415093BD4F}" type="slidenum">
              <a:rPr lang="bg-BG" smtClean="0"/>
              <a:t>‹nr.›</a:t>
            </a:fld>
            <a:endParaRPr lang="bg-BG"/>
          </a:p>
        </p:txBody>
      </p:sp>
    </p:spTree>
    <p:extLst>
      <p:ext uri="{BB962C8B-B14F-4D97-AF65-F5344CB8AC3E}">
        <p14:creationId xmlns:p14="http://schemas.microsoft.com/office/powerpoint/2010/main" val="1325398433"/>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a:xfrm>
            <a:off x="457200" y="4767264"/>
            <a:ext cx="2133600" cy="273844"/>
          </a:xfrm>
          <a:prstGeom prst="rect">
            <a:avLst/>
          </a:prstGeom>
        </p:spPr>
        <p:txBody>
          <a:bodyPr/>
          <a:lstStyle/>
          <a:p>
            <a:pPr>
              <a:defRPr/>
            </a:pPr>
            <a:fld id="{6934C909-88A0-4162-AE5E-829F79E9C12B}" type="datetimeFigureOut">
              <a:rPr lang="en-US" smtClean="0"/>
              <a:pPr>
                <a:defRPr/>
              </a:pPr>
              <a:t>2/3/2022</a:t>
            </a:fld>
            <a:endParaRPr lang="en-US"/>
          </a:p>
        </p:txBody>
      </p:sp>
      <p:sp>
        <p:nvSpPr>
          <p:cNvPr id="3" name="Контейнер за долния колонтитул 2"/>
          <p:cNvSpPr>
            <a:spLocks noGrp="1"/>
          </p:cNvSpPr>
          <p:nvPr>
            <p:ph type="ftr" sz="quarter" idx="11"/>
          </p:nvPr>
        </p:nvSpPr>
        <p:spPr>
          <a:xfrm>
            <a:off x="3124200" y="4767264"/>
            <a:ext cx="2895600" cy="273844"/>
          </a:xfrm>
          <a:prstGeom prst="rect">
            <a:avLst/>
          </a:prstGeom>
        </p:spPr>
        <p:txBody>
          <a:bodyPr/>
          <a:lstStyle/>
          <a:p>
            <a:pPr>
              <a:defRPr/>
            </a:pPr>
            <a:endParaRPr lang="en-US"/>
          </a:p>
        </p:txBody>
      </p:sp>
      <p:sp>
        <p:nvSpPr>
          <p:cNvPr id="4" name="Контейнер за номер на слайда 3"/>
          <p:cNvSpPr>
            <a:spLocks noGrp="1"/>
          </p:cNvSpPr>
          <p:nvPr>
            <p:ph type="sldNum" sz="quarter" idx="12"/>
          </p:nvPr>
        </p:nvSpPr>
        <p:spPr>
          <a:xfrm>
            <a:off x="6553200" y="4767264"/>
            <a:ext cx="2133600" cy="273844"/>
          </a:xfrm>
          <a:prstGeom prst="rect">
            <a:avLst/>
          </a:prstGeom>
        </p:spPr>
        <p:txBody>
          <a:bodyPr/>
          <a:lstStyle/>
          <a:p>
            <a:pPr>
              <a:defRPr/>
            </a:pPr>
            <a:fld id="{6D50EEDD-BC57-4F74-8438-A4282BE47D7A}" type="slidenum">
              <a:rPr lang="en-US" smtClean="0"/>
              <a:pPr>
                <a:defRPr/>
              </a:pPr>
              <a:t>‹nr.›</a:t>
            </a:fld>
            <a:endParaRPr lang="en-US"/>
          </a:p>
        </p:txBody>
      </p:sp>
    </p:spTree>
    <p:extLst>
      <p:ext uri="{BB962C8B-B14F-4D97-AF65-F5344CB8AC3E}">
        <p14:creationId xmlns:p14="http://schemas.microsoft.com/office/powerpoint/2010/main" val="1725757884"/>
      </p:ext>
    </p:extLst>
  </p:cSld>
  <p:clrMapOvr>
    <a:masterClrMapping/>
  </p:clrMapOvr>
  <p:transition spd="slow">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asic Layout">
  <p:cSld name="1_Basic Layout">
    <p:spTree>
      <p:nvGrpSpPr>
        <p:cNvPr id="1" name="Shape 23"/>
        <p:cNvGrpSpPr/>
        <p:nvPr/>
      </p:nvGrpSpPr>
      <p:grpSpPr>
        <a:xfrm>
          <a:off x="0" y="0"/>
          <a:ext cx="0" cy="0"/>
          <a:chOff x="0" y="0"/>
          <a:chExt cx="0" cy="0"/>
        </a:xfrm>
      </p:grpSpPr>
      <p:sp>
        <p:nvSpPr>
          <p:cNvPr id="24" name="Google Shape;24;p1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17"/>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6" name="Google Shape;26;p17" descr="E:\002-KIMS BUSINESS\007-02-Fullslidesppt-Contents\20161206\02-\color-pencil2.png"/>
          <p:cNvPicPr preferRelativeResize="0"/>
          <p:nvPr/>
        </p:nvPicPr>
        <p:blipFill rotWithShape="1">
          <a:blip r:embed="rId2">
            <a:alphaModFix/>
          </a:blip>
          <a:srcRect/>
          <a:stretch/>
        </p:blipFill>
        <p:spPr>
          <a:xfrm>
            <a:off x="0" y="4613979"/>
            <a:ext cx="9144000" cy="536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32"/>
        <p:cNvGrpSpPr/>
        <p:nvPr/>
      </p:nvGrpSpPr>
      <p:grpSpPr>
        <a:xfrm>
          <a:off x="0" y="0"/>
          <a:ext cx="0" cy="0"/>
          <a:chOff x="0" y="0"/>
          <a:chExt cx="0" cy="0"/>
        </a:xfrm>
      </p:grpSpPr>
      <p:sp>
        <p:nvSpPr>
          <p:cNvPr id="33" name="Google Shape;33;p19"/>
          <p:cNvSpPr/>
          <p:nvPr/>
        </p:nvSpPr>
        <p:spPr>
          <a:xfrm>
            <a:off x="3816606" y="2514208"/>
            <a:ext cx="1296145" cy="2648247"/>
          </a:xfrm>
          <a:custGeom>
            <a:avLst/>
            <a:gdLst/>
            <a:ahLst/>
            <a:cxnLst/>
            <a:rect l="l" t="t" r="r" b="b"/>
            <a:pathLst>
              <a:path w="3292922" h="6728001" extrusionOk="0">
                <a:moveTo>
                  <a:pt x="1313917" y="6728001"/>
                </a:moveTo>
                <a:lnTo>
                  <a:pt x="3080150" y="6709503"/>
                </a:lnTo>
                <a:cubicBezTo>
                  <a:pt x="2901007" y="5613780"/>
                  <a:pt x="2805281" y="4930985"/>
                  <a:pt x="2530643" y="3878472"/>
                </a:cubicBezTo>
                <a:cubicBezTo>
                  <a:pt x="2496835" y="3710006"/>
                  <a:pt x="2416222" y="3623214"/>
                  <a:pt x="2388013" y="3421148"/>
                </a:cubicBezTo>
                <a:cubicBezTo>
                  <a:pt x="2488975" y="3081794"/>
                  <a:pt x="2557147" y="3039271"/>
                  <a:pt x="2644943" y="2791070"/>
                </a:cubicBezTo>
                <a:cubicBezTo>
                  <a:pt x="2710030" y="2495898"/>
                  <a:pt x="2711066" y="2456210"/>
                  <a:pt x="2754481" y="2192548"/>
                </a:cubicBezTo>
                <a:cubicBezTo>
                  <a:pt x="2746333" y="1985452"/>
                  <a:pt x="3073254" y="1479481"/>
                  <a:pt x="3271692" y="1150868"/>
                </a:cubicBezTo>
                <a:cubicBezTo>
                  <a:pt x="3356967" y="952533"/>
                  <a:pt x="3169677" y="805276"/>
                  <a:pt x="2988703" y="1054514"/>
                </a:cubicBezTo>
                <a:cubicBezTo>
                  <a:pt x="2845795" y="1216579"/>
                  <a:pt x="2581031" y="1593810"/>
                  <a:pt x="2421106" y="1821072"/>
                </a:cubicBezTo>
                <a:cubicBezTo>
                  <a:pt x="2548106" y="1401971"/>
                  <a:pt x="2665581" y="992397"/>
                  <a:pt x="2764006" y="563772"/>
                </a:cubicBezTo>
                <a:cubicBezTo>
                  <a:pt x="2813218" y="314534"/>
                  <a:pt x="2595731" y="208171"/>
                  <a:pt x="2487781" y="397084"/>
                </a:cubicBezTo>
                <a:cubicBezTo>
                  <a:pt x="2363956" y="569328"/>
                  <a:pt x="2150336" y="1369872"/>
                  <a:pt x="2034792" y="1645310"/>
                </a:cubicBezTo>
                <a:cubicBezTo>
                  <a:pt x="2091942" y="1194459"/>
                  <a:pt x="2078206" y="628860"/>
                  <a:pt x="2082969" y="154197"/>
                </a:cubicBezTo>
                <a:cubicBezTo>
                  <a:pt x="2082969" y="38309"/>
                  <a:pt x="1835318" y="-129965"/>
                  <a:pt x="1768643" y="163723"/>
                </a:cubicBezTo>
                <a:cubicBezTo>
                  <a:pt x="1682124" y="397879"/>
                  <a:pt x="1638953" y="1234968"/>
                  <a:pt x="1625667" y="1620945"/>
                </a:cubicBezTo>
                <a:cubicBezTo>
                  <a:pt x="1564339" y="1205538"/>
                  <a:pt x="1505118" y="766972"/>
                  <a:pt x="1482893" y="378035"/>
                </a:cubicBezTo>
                <a:cubicBezTo>
                  <a:pt x="1454318" y="84347"/>
                  <a:pt x="1220956" y="133560"/>
                  <a:pt x="1197144" y="368510"/>
                </a:cubicBezTo>
                <a:cubicBezTo>
                  <a:pt x="1136819" y="844760"/>
                  <a:pt x="1162771" y="1265312"/>
                  <a:pt x="1188171" y="1717750"/>
                </a:cubicBezTo>
                <a:cubicBezTo>
                  <a:pt x="1140161" y="2045735"/>
                  <a:pt x="1199686" y="2167944"/>
                  <a:pt x="1046440" y="2322687"/>
                </a:cubicBezTo>
                <a:cubicBezTo>
                  <a:pt x="855940" y="2122662"/>
                  <a:pt x="618019" y="1903036"/>
                  <a:pt x="227494" y="1822074"/>
                </a:cubicBezTo>
                <a:cubicBezTo>
                  <a:pt x="-15394" y="1795087"/>
                  <a:pt x="-102122" y="1989280"/>
                  <a:pt x="159816" y="2133742"/>
                </a:cubicBezTo>
                <a:cubicBezTo>
                  <a:pt x="345554" y="2368692"/>
                  <a:pt x="756777" y="2611448"/>
                  <a:pt x="861805" y="2861852"/>
                </a:cubicBezTo>
                <a:cubicBezTo>
                  <a:pt x="1030874" y="3125377"/>
                  <a:pt x="1206326" y="3251130"/>
                  <a:pt x="1378569" y="3432105"/>
                </a:cubicBezTo>
                <a:cubicBezTo>
                  <a:pt x="1526589" y="3620465"/>
                  <a:pt x="1509779" y="3863770"/>
                  <a:pt x="1506706" y="4107073"/>
                </a:cubicBezTo>
                <a:cubicBezTo>
                  <a:pt x="1513397" y="5266921"/>
                  <a:pt x="1464287" y="5526742"/>
                  <a:pt x="1313917" y="6728001"/>
                </a:cubicBezTo>
                <a:close/>
              </a:path>
            </a:pathLst>
          </a:custGeom>
          <a:solidFill>
            <a:srgbClr val="BFBFB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1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1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6" name="Google Shape;36;p19" descr="E:\002-KIMS BUSINESS\007-02-Fullslidesppt-Contents\20161206\02-\color-pencil2.png"/>
          <p:cNvPicPr preferRelativeResize="0"/>
          <p:nvPr/>
        </p:nvPicPr>
        <p:blipFill rotWithShape="1">
          <a:blip r:embed="rId2">
            <a:alphaModFix/>
          </a:blip>
          <a:srcRect/>
          <a:stretch/>
        </p:blipFill>
        <p:spPr>
          <a:xfrm>
            <a:off x="0" y="4613979"/>
            <a:ext cx="9144000" cy="536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Basic Layout">
  <p:cSld name="7_Basic Layout">
    <p:spTree>
      <p:nvGrpSpPr>
        <p:cNvPr id="1" name="Shape 37"/>
        <p:cNvGrpSpPr/>
        <p:nvPr/>
      </p:nvGrpSpPr>
      <p:grpSpPr>
        <a:xfrm>
          <a:off x="0" y="0"/>
          <a:ext cx="0" cy="0"/>
          <a:chOff x="0" y="0"/>
          <a:chExt cx="0" cy="0"/>
        </a:xfrm>
      </p:grpSpPr>
      <p:sp>
        <p:nvSpPr>
          <p:cNvPr id="38" name="Google Shape;38;p2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20"/>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Basic Layout">
  <p:cSld name="3_Basic Layout">
    <p:bg>
      <p:bgPr>
        <a:solidFill>
          <a:schemeClr val="accent3"/>
        </a:solidFill>
        <a:effectLst/>
      </p:bgPr>
    </p:bg>
    <p:spTree>
      <p:nvGrpSpPr>
        <p:cNvPr id="1" name="Shape 40"/>
        <p:cNvGrpSpPr/>
        <p:nvPr/>
      </p:nvGrpSpPr>
      <p:grpSpPr>
        <a:xfrm>
          <a:off x="0" y="0"/>
          <a:ext cx="0" cy="0"/>
          <a:chOff x="0" y="0"/>
          <a:chExt cx="0" cy="0"/>
        </a:xfrm>
      </p:grpSpPr>
      <p:sp>
        <p:nvSpPr>
          <p:cNvPr id="41" name="Google Shape;41;p2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800"/>
              </a:spcBef>
              <a:spcAft>
                <a:spcPts val="0"/>
              </a:spcAft>
              <a:buClr>
                <a:schemeClr val="lt1"/>
              </a:buClr>
              <a:buSzPts val="4000"/>
              <a:buFont typeface="Arial"/>
              <a:buNone/>
              <a:defRPr sz="40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21"/>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3" name="Google Shape;43;p21" descr="E:\002-KIMS BUSINESS\007-02-Fullslidesppt-Contents\20161206\02-\color-pencil2.png"/>
          <p:cNvPicPr preferRelativeResize="0"/>
          <p:nvPr/>
        </p:nvPicPr>
        <p:blipFill rotWithShape="1">
          <a:blip r:embed="rId2">
            <a:alphaModFix/>
          </a:blip>
          <a:srcRect/>
          <a:stretch/>
        </p:blipFill>
        <p:spPr>
          <a:xfrm>
            <a:off x="0" y="4613979"/>
            <a:ext cx="9144000" cy="536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Basic Layout">
  <p:cSld name="5_Basic Layout">
    <p:bg>
      <p:bgPr>
        <a:solidFill>
          <a:schemeClr val="lt1"/>
        </a:solidFill>
        <a:effectLst/>
      </p:bgPr>
    </p:bg>
    <p:spTree>
      <p:nvGrpSpPr>
        <p:cNvPr id="1" name="Shape 44"/>
        <p:cNvGrpSpPr/>
        <p:nvPr/>
      </p:nvGrpSpPr>
      <p:grpSpPr>
        <a:xfrm>
          <a:off x="0" y="0"/>
          <a:ext cx="0" cy="0"/>
          <a:chOff x="0" y="0"/>
          <a:chExt cx="0" cy="0"/>
        </a:xfrm>
      </p:grpSpPr>
      <p:sp>
        <p:nvSpPr>
          <p:cNvPr id="45" name="Google Shape;45;p22"/>
          <p:cNvSpPr/>
          <p:nvPr/>
        </p:nvSpPr>
        <p:spPr>
          <a:xfrm>
            <a:off x="0" y="3291830"/>
            <a:ext cx="9144000" cy="185167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 name="Google Shape;46;p22"/>
          <p:cNvSpPr txBox="1">
            <a:spLocks noGrp="1"/>
          </p:cNvSpPr>
          <p:nvPr>
            <p:ph type="body" idx="1"/>
          </p:nvPr>
        </p:nvSpPr>
        <p:spPr>
          <a:xfrm>
            <a:off x="539552" y="3628599"/>
            <a:ext cx="3115187" cy="1178133"/>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spTree>
      <p:nvGrpSpPr>
        <p:cNvPr id="1" name="Shape 47"/>
        <p:cNvGrpSpPr/>
        <p:nvPr/>
      </p:nvGrpSpPr>
      <p:grpSpPr>
        <a:xfrm>
          <a:off x="0" y="0"/>
          <a:ext cx="0" cy="0"/>
          <a:chOff x="0" y="0"/>
          <a:chExt cx="0" cy="0"/>
        </a:xfrm>
      </p:grpSpPr>
      <p:sp>
        <p:nvSpPr>
          <p:cNvPr id="48" name="Google Shape;48;p23"/>
          <p:cNvSpPr>
            <a:spLocks noGrp="1"/>
          </p:cNvSpPr>
          <p:nvPr>
            <p:ph type="pic" idx="2"/>
          </p:nvPr>
        </p:nvSpPr>
        <p:spPr>
          <a:xfrm>
            <a:off x="487207" y="1259198"/>
            <a:ext cx="2375807" cy="3416302"/>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9" name="Google Shape;49;p23"/>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23"/>
          <p:cNvSpPr txBox="1">
            <a:spLocks noGrp="1"/>
          </p:cNvSpPr>
          <p:nvPr>
            <p:ph type="body" idx="3"/>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Google Shape;51;p23"/>
          <p:cNvSpPr>
            <a:spLocks noGrp="1"/>
          </p:cNvSpPr>
          <p:nvPr>
            <p:ph type="pic" idx="4"/>
          </p:nvPr>
        </p:nvSpPr>
        <p:spPr>
          <a:xfrm>
            <a:off x="3016871" y="1258740"/>
            <a:ext cx="1800000" cy="234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2" name="Google Shape;52;p23"/>
          <p:cNvSpPr>
            <a:spLocks noGrp="1"/>
          </p:cNvSpPr>
          <p:nvPr>
            <p:ph type="pic" idx="5"/>
          </p:nvPr>
        </p:nvSpPr>
        <p:spPr>
          <a:xfrm>
            <a:off x="4946664" y="1258740"/>
            <a:ext cx="1800000" cy="234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3" name="Google Shape;53;p23"/>
          <p:cNvSpPr>
            <a:spLocks noGrp="1"/>
          </p:cNvSpPr>
          <p:nvPr>
            <p:ph type="pic" idx="6"/>
          </p:nvPr>
        </p:nvSpPr>
        <p:spPr>
          <a:xfrm>
            <a:off x="6876456" y="1258740"/>
            <a:ext cx="1800000" cy="2340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4" name="Google Shape;54;p23"/>
          <p:cNvSpPr/>
          <p:nvPr/>
        </p:nvSpPr>
        <p:spPr>
          <a:xfrm>
            <a:off x="3016871" y="3723878"/>
            <a:ext cx="1800000" cy="95162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 name="Google Shape;55;p23"/>
          <p:cNvSpPr/>
          <p:nvPr/>
        </p:nvSpPr>
        <p:spPr>
          <a:xfrm>
            <a:off x="4946664" y="3723878"/>
            <a:ext cx="1800000" cy="95162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 name="Google Shape;56;p23"/>
          <p:cNvSpPr/>
          <p:nvPr/>
        </p:nvSpPr>
        <p:spPr>
          <a:xfrm>
            <a:off x="6876456" y="3723878"/>
            <a:ext cx="1800000" cy="95162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57"/>
        <p:cNvGrpSpPr/>
        <p:nvPr/>
      </p:nvGrpSpPr>
      <p:grpSpPr>
        <a:xfrm>
          <a:off x="0" y="0"/>
          <a:ext cx="0" cy="0"/>
          <a:chOff x="0" y="0"/>
          <a:chExt cx="0" cy="0"/>
        </a:xfrm>
      </p:grpSpPr>
      <p:sp>
        <p:nvSpPr>
          <p:cNvPr id="58" name="Google Shape;58;p24"/>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Google Shape;59;p24"/>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24"/>
          <p:cNvSpPr>
            <a:spLocks noGrp="1"/>
          </p:cNvSpPr>
          <p:nvPr>
            <p:ph type="pic" idx="3"/>
          </p:nvPr>
        </p:nvSpPr>
        <p:spPr>
          <a:xfrm>
            <a:off x="3642106" y="1274642"/>
            <a:ext cx="1987177" cy="169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1" name="Google Shape;61;p24"/>
          <p:cNvSpPr>
            <a:spLocks noGrp="1"/>
          </p:cNvSpPr>
          <p:nvPr>
            <p:ph type="pic" idx="4"/>
          </p:nvPr>
        </p:nvSpPr>
        <p:spPr>
          <a:xfrm>
            <a:off x="5628812" y="1274642"/>
            <a:ext cx="1757238" cy="169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2" name="Google Shape;62;p24"/>
          <p:cNvSpPr>
            <a:spLocks noGrp="1"/>
          </p:cNvSpPr>
          <p:nvPr>
            <p:ph type="pic" idx="5"/>
          </p:nvPr>
        </p:nvSpPr>
        <p:spPr>
          <a:xfrm>
            <a:off x="7385770" y="1274642"/>
            <a:ext cx="1757238" cy="169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3" name="Google Shape;63;p24"/>
          <p:cNvSpPr>
            <a:spLocks noGrp="1"/>
          </p:cNvSpPr>
          <p:nvPr>
            <p:ph type="pic" idx="6"/>
          </p:nvPr>
        </p:nvSpPr>
        <p:spPr>
          <a:xfrm>
            <a:off x="3638459" y="2964646"/>
            <a:ext cx="1987177" cy="169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4" name="Google Shape;64;p24"/>
          <p:cNvSpPr>
            <a:spLocks noGrp="1"/>
          </p:cNvSpPr>
          <p:nvPr>
            <p:ph type="pic" idx="7"/>
          </p:nvPr>
        </p:nvSpPr>
        <p:spPr>
          <a:xfrm>
            <a:off x="5625165" y="2964646"/>
            <a:ext cx="1757238" cy="169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5" name="Google Shape;65;p24"/>
          <p:cNvSpPr>
            <a:spLocks noGrp="1"/>
          </p:cNvSpPr>
          <p:nvPr>
            <p:ph type="pic" idx="8"/>
          </p:nvPr>
        </p:nvSpPr>
        <p:spPr>
          <a:xfrm>
            <a:off x="7382123" y="2964646"/>
            <a:ext cx="1757238" cy="169200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6" name="Google Shape;66;p24"/>
          <p:cNvSpPr/>
          <p:nvPr/>
        </p:nvSpPr>
        <p:spPr>
          <a:xfrm>
            <a:off x="1" y="1272646"/>
            <a:ext cx="3644522" cy="3384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67"/>
        <p:cNvGrpSpPr/>
        <p:nvPr/>
      </p:nvGrpSpPr>
      <p:grpSpPr>
        <a:xfrm>
          <a:off x="0" y="0"/>
          <a:ext cx="0" cy="0"/>
          <a:chOff x="0" y="0"/>
          <a:chExt cx="0" cy="0"/>
        </a:xfrm>
      </p:grpSpPr>
      <p:sp>
        <p:nvSpPr>
          <p:cNvPr id="68" name="Google Shape;68;p25"/>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chemeClr val="accent3"/>
              </a:buClr>
              <a:buSzPts val="3600"/>
              <a:buFont typeface="Arial"/>
              <a:buNone/>
              <a:defRPr sz="3600" b="0" i="0" u="none" strike="noStrike" cap="none">
                <a:solidFill>
                  <a:schemeClr val="accent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25"/>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Google Shape;70;p25"/>
          <p:cNvSpPr>
            <a:spLocks noGrp="1"/>
          </p:cNvSpPr>
          <p:nvPr>
            <p:ph type="pic" idx="3"/>
          </p:nvPr>
        </p:nvSpPr>
        <p:spPr>
          <a:xfrm>
            <a:off x="4932039" y="1239550"/>
            <a:ext cx="3743959" cy="3435950"/>
          </a:xfrm>
          <a:prstGeom prst="rect">
            <a:avLst/>
          </a:prstGeom>
          <a:solidFill>
            <a:srgbClr val="F2F2F2"/>
          </a:solidFill>
          <a:ln>
            <a:noFill/>
          </a:ln>
        </p:spPr>
        <p:txBody>
          <a:bodyPr spcFirstLastPara="1" wrap="square" lIns="91425" tIns="45700" rIns="91425" bIns="45700" anchor="ctr" anchorCtr="0">
            <a:noAutofit/>
          </a:bodyPr>
          <a:lstStyle>
            <a:lvl1pPr marR="0" lvl="0" algn="ctr"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3"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72" r:id="rId16"/>
    <p:sldLayoutId id="214748367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
          <p:cNvSpPr txBox="1">
            <a:spLocks noGrp="1"/>
          </p:cNvSpPr>
          <p:nvPr>
            <p:ph type="body" idx="1"/>
          </p:nvPr>
        </p:nvSpPr>
        <p:spPr>
          <a:xfrm>
            <a:off x="133814" y="789372"/>
            <a:ext cx="8802029" cy="2496521"/>
          </a:xfrm>
          <a:prstGeom prst="rect">
            <a:avLst/>
          </a:prstGeom>
          <a:noFill/>
          <a:ln>
            <a:noFill/>
          </a:ln>
        </p:spPr>
        <p:txBody>
          <a:bodyPr spcFirstLastPara="1" wrap="square" lIns="91425" tIns="45700" rIns="91425" bIns="45700" anchor="ctr" anchorCtr="0">
            <a:noAutofit/>
          </a:bodyPr>
          <a:lstStyle/>
          <a:p>
            <a:pPr marL="280670" marR="337185" indent="280670">
              <a:spcBef>
                <a:spcPts val="0"/>
              </a:spcBef>
            </a:pPr>
            <a:endParaRPr lang="en-US" sz="2000" dirty="0">
              <a:latin typeface="Tahoma" panose="020B0604030504040204" pitchFamily="34" charset="0"/>
              <a:ea typeface="Tahoma" panose="020B0604030504040204" pitchFamily="34" charset="0"/>
              <a:cs typeface="Tahoma" panose="020B0604030504040204" pitchFamily="34" charset="0"/>
            </a:endParaRPr>
          </a:p>
          <a:p>
            <a:pPr marL="280670" marR="337185" indent="280670">
              <a:spcBef>
                <a:spcPts val="0"/>
              </a:spcBef>
            </a:pPr>
            <a:r>
              <a:rPr lang="en-US" sz="2000" dirty="0" err="1">
                <a:latin typeface="Tahoma" panose="020B0604030504040204" pitchFamily="34" charset="0"/>
                <a:ea typeface="Tahoma" panose="020B0604030504040204" pitchFamily="34" charset="0"/>
                <a:cs typeface="Tahoma" panose="020B0604030504040204" pitchFamily="34" charset="0"/>
              </a:rPr>
              <a:t>TEACHmi</a:t>
            </a:r>
            <a:r>
              <a:rPr lang="bg-BG" sz="2000"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 TEACHER PREPARATION FOR </a:t>
            </a:r>
            <a:endParaRPr lang="bg-BG" sz="2000" dirty="0">
              <a:latin typeface="Tahoma" panose="020B0604030504040204" pitchFamily="34" charset="0"/>
              <a:ea typeface="Tahoma" panose="020B0604030504040204" pitchFamily="34" charset="0"/>
              <a:cs typeface="Tahoma" panose="020B0604030504040204" pitchFamily="34" charset="0"/>
            </a:endParaRPr>
          </a:p>
          <a:p>
            <a:pPr marL="280670" marR="337185" indent="280670">
              <a:spcBef>
                <a:spcPts val="0"/>
              </a:spcBef>
            </a:pPr>
            <a:r>
              <a:rPr lang="en-US" sz="2000" dirty="0">
                <a:latin typeface="Tahoma" panose="020B0604030504040204" pitchFamily="34" charset="0"/>
                <a:ea typeface="Tahoma" panose="020B0604030504040204" pitchFamily="34" charset="0"/>
                <a:cs typeface="Tahoma" panose="020B0604030504040204" pitchFamily="34" charset="0"/>
              </a:rPr>
              <a:t>MIGRANT SCHOOL INCLUSION</a:t>
            </a:r>
            <a:endParaRPr lang="bg-BG" sz="2000" dirty="0">
              <a:latin typeface="Tahoma" panose="020B0604030504040204" pitchFamily="34" charset="0"/>
              <a:ea typeface="Tahoma" panose="020B0604030504040204" pitchFamily="34" charset="0"/>
              <a:cs typeface="Tahoma" panose="020B0604030504040204" pitchFamily="34" charset="0"/>
            </a:endParaRPr>
          </a:p>
          <a:p>
            <a:pPr marL="280670" marR="337185" indent="280670">
              <a:spcBef>
                <a:spcPts val="0"/>
              </a:spcBef>
            </a:pPr>
            <a:endParaRPr lang="bg-BG" sz="2000" dirty="0">
              <a:latin typeface="Tahoma" panose="020B0604030504040204" pitchFamily="34" charset="0"/>
              <a:ea typeface="Tahoma" panose="020B0604030504040204" pitchFamily="34" charset="0"/>
              <a:cs typeface="Tahoma" panose="020B0604030504040204" pitchFamily="34" charset="0"/>
            </a:endParaRPr>
          </a:p>
          <a:p>
            <a:pPr marL="280670" marR="337185" indent="280670">
              <a:spcBef>
                <a:spcPts val="0"/>
              </a:spcBef>
            </a:pPr>
            <a:r>
              <a:rPr lang="en-US" sz="1200" dirty="0">
                <a:latin typeface="Tahoma" panose="020B0604030504040204" pitchFamily="34" charset="0"/>
                <a:ea typeface="Tahoma" panose="020B0604030504040204" pitchFamily="34" charset="0"/>
                <a:cs typeface="Tahoma" panose="020B0604030504040204" pitchFamily="34" charset="0"/>
              </a:rPr>
              <a:t>PROJECT NUMBER – 612216-EPP-1-2019-1-EL-EPPKA3-IPI-SOC-IN</a:t>
            </a:r>
            <a:r>
              <a:rPr lang="bg-BG" sz="1200"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AGREEMENT NUMBER – 612216</a:t>
            </a:r>
            <a:endParaRPr lang="bg-BG" sz="1200" dirty="0">
              <a:latin typeface="Tahoma" panose="020B0604030504040204" pitchFamily="34" charset="0"/>
              <a:ea typeface="Tahoma" panose="020B0604030504040204" pitchFamily="34" charset="0"/>
              <a:cs typeface="Tahoma" panose="020B0604030504040204" pitchFamily="34" charset="0"/>
            </a:endParaRPr>
          </a:p>
        </p:txBody>
      </p:sp>
      <p:pic>
        <p:nvPicPr>
          <p:cNvPr id="113" name="Google Shape;113;p1" descr="C:\Users\UserA\Documents\ERASMUS+\2019\APPROVED PROJECTS\TEACHMI 2019\logosbeneficaireserasmusright_en.jpg"/>
          <p:cNvPicPr preferRelativeResize="0"/>
          <p:nvPr/>
        </p:nvPicPr>
        <p:blipFill rotWithShape="1">
          <a:blip r:embed="rId3">
            <a:alphaModFix/>
          </a:blip>
          <a:srcRect/>
          <a:stretch/>
        </p:blipFill>
        <p:spPr>
          <a:xfrm>
            <a:off x="35495" y="66047"/>
            <a:ext cx="2735587" cy="561487"/>
          </a:xfrm>
          <a:prstGeom prst="rect">
            <a:avLst/>
          </a:prstGeom>
          <a:noFill/>
          <a:ln>
            <a:noFill/>
          </a:ln>
        </p:spPr>
      </p:pic>
      <p:pic>
        <p:nvPicPr>
          <p:cNvPr id="115" name="Google Shape;115;p1"/>
          <p:cNvPicPr preferRelativeResize="0"/>
          <p:nvPr/>
        </p:nvPicPr>
        <p:blipFill rotWithShape="1">
          <a:blip r:embed="rId4">
            <a:alphaModFix/>
          </a:blip>
          <a:srcRect/>
          <a:stretch/>
        </p:blipFill>
        <p:spPr>
          <a:xfrm>
            <a:off x="5004048" y="195485"/>
            <a:ext cx="3733906" cy="593887"/>
          </a:xfrm>
          <a:prstGeom prst="rect">
            <a:avLst/>
          </a:prstGeom>
          <a:noFill/>
          <a:ln>
            <a:noFill/>
          </a:ln>
        </p:spPr>
      </p:pic>
      <p:pic>
        <p:nvPicPr>
          <p:cNvPr id="116" name="Google Shape;116;p1"/>
          <p:cNvPicPr preferRelativeResize="0"/>
          <p:nvPr/>
        </p:nvPicPr>
        <p:blipFill rotWithShape="1">
          <a:blip r:embed="rId5">
            <a:alphaModFix/>
          </a:blip>
          <a:srcRect/>
          <a:stretch/>
        </p:blipFill>
        <p:spPr>
          <a:xfrm>
            <a:off x="3707904" y="312073"/>
            <a:ext cx="1133475" cy="381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58323"/>
            <a:ext cx="9132848" cy="616591"/>
          </a:xfrm>
        </p:spPr>
        <p:txBody>
          <a:bodyPr/>
          <a:lstStyle/>
          <a:p>
            <a:pPr marL="0" indent="0">
              <a:spcBef>
                <a:spcPts val="0"/>
              </a:spcBef>
            </a:pPr>
            <a:r>
              <a:rPr lang="en-US" sz="1600" b="1" dirty="0">
                <a:latin typeface="Tahoma" panose="020B0604030504040204" pitchFamily="34" charset="0"/>
                <a:ea typeface="Tahoma" panose="020B0604030504040204" pitchFamily="34" charset="0"/>
                <a:cs typeface="Tahoma" panose="020B0604030504040204" pitchFamily="34" charset="0"/>
              </a:rPr>
              <a:t>Specific strategies, stimulating active learning and positive behavior in the inclusive multicultural classroom</a:t>
            </a:r>
            <a:endParaRPr lang="bg-BG" sz="1600" b="1" dirty="0">
              <a:latin typeface="Tahoma" panose="020B0604030504040204" pitchFamily="34" charset="0"/>
              <a:ea typeface="Tahoma" panose="020B0604030504040204" pitchFamily="34" charset="0"/>
              <a:cs typeface="Tahoma" panose="020B0604030504040204" pitchFamily="34" charset="0"/>
            </a:endParaRPr>
          </a:p>
        </p:txBody>
      </p:sp>
      <p:sp>
        <p:nvSpPr>
          <p:cNvPr id="3" name="Текстов контейнер 2"/>
          <p:cNvSpPr>
            <a:spLocks noGrp="1"/>
          </p:cNvSpPr>
          <p:nvPr>
            <p:ph type="body" idx="2"/>
          </p:nvPr>
        </p:nvSpPr>
        <p:spPr>
          <a:xfrm>
            <a:off x="90801" y="833996"/>
            <a:ext cx="8668481" cy="3687204"/>
          </a:xfrm>
        </p:spPr>
        <p:txBody>
          <a:bodyPr/>
          <a:lstStyle/>
          <a:p>
            <a:pPr marL="285750" indent="-285750" algn="just">
              <a:buFont typeface="Arial" panose="020B0604020202020204" pitchFamily="34" charset="0"/>
              <a:buChar char="•"/>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Focus attention</a:t>
            </a:r>
            <a:r>
              <a:rPr lang="bg-BG" b="1" dirty="0">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bg-BG"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This is done by giving meaning to students' activities and experiences through clear explanations of consequences and causes. </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Redirection</a:t>
            </a:r>
            <a:r>
              <a:rPr lang="bg-BG" b="1" dirty="0">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bg-BG"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It is a change in students' activity, targeting another activity by means that can cause awareness of the reason for redirection.</a:t>
            </a:r>
          </a:p>
          <a:p>
            <a:pPr marL="285750" indent="-285750" algn="just">
              <a:buFont typeface="Arial" panose="020B0604020202020204" pitchFamily="34" charset="0"/>
              <a:buChar char="•"/>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Negotiation</a:t>
            </a:r>
            <a:r>
              <a:rPr lang="bg-BG" b="1" dirty="0">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It is an arrangement between the teacher and an individual student or several students regarding the performance of or abstinence from certain actions, procedures, duties and consequences for a period of time specified by both parties. It is effective as a technique for preventing unwanted behavior.</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Ignore</a:t>
            </a:r>
            <a:r>
              <a:rPr lang="bg-BG" b="1" dirty="0">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Systematic and demonstrative ignorance of mismatched student behavior.</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Stimulation of certain group dynamics processes</a:t>
            </a:r>
            <a:r>
              <a:rPr lang="bg-BG" b="1" dirty="0">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bg-BG"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It can include demonstrating attention to a particular student, organizing situations that provoke suspicion of prejudices, and more.</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285750" indent="-285750" algn="just">
              <a:buFont typeface="Arial" panose="020B0604020202020204" pitchFamily="34" charset="0"/>
              <a:buChar char="•"/>
            </a:pPr>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Development of standards of conduct</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individual standards, class charter, rules for the conduct of individual activities or events.</a:t>
            </a:r>
            <a:endParaRPr lang="ru-RU"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43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58324"/>
            <a:ext cx="9144000" cy="384362"/>
          </a:xfrm>
        </p:spPr>
        <p:txBody>
          <a:bodyPr/>
          <a:lstStyle/>
          <a:p>
            <a:pPr marL="0" indent="0"/>
            <a:r>
              <a:rPr lang="en-US" sz="1600" b="1" dirty="0">
                <a:latin typeface="Tahoma" panose="020B0604030504040204" pitchFamily="34" charset="0"/>
                <a:ea typeface="Tahoma" panose="020B0604030504040204" pitchFamily="34" charset="0"/>
                <a:cs typeface="Tahoma" panose="020B0604030504040204" pitchFamily="34" charset="0"/>
              </a:rPr>
              <a:t>Conflict management in an inclusive multicultural educational environment</a:t>
            </a:r>
            <a:endParaRPr lang="bg-BG" sz="1600" b="1" dirty="0">
              <a:latin typeface="Tahoma" panose="020B0604030504040204" pitchFamily="34" charset="0"/>
              <a:ea typeface="Tahoma" panose="020B0604030504040204" pitchFamily="34" charset="0"/>
              <a:cs typeface="Tahoma" panose="020B0604030504040204" pitchFamily="34" charset="0"/>
            </a:endParaRPr>
          </a:p>
        </p:txBody>
      </p:sp>
      <p:sp>
        <p:nvSpPr>
          <p:cNvPr id="3" name="Текстов контейнер 2"/>
          <p:cNvSpPr>
            <a:spLocks noGrp="1"/>
          </p:cNvSpPr>
          <p:nvPr>
            <p:ph type="body" idx="2"/>
          </p:nvPr>
        </p:nvSpPr>
        <p:spPr>
          <a:xfrm>
            <a:off x="174170" y="568270"/>
            <a:ext cx="8679545" cy="984759"/>
          </a:xfrm>
        </p:spPr>
        <p:txBody>
          <a:bodyPr/>
          <a:lstStyle/>
          <a:p>
            <a:pPr marL="0" indent="0"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Conflicts - an integral part of public relations. They are defined as a conflict of incompatible interests, manifested in hostile actions of verbal and non-verbal nature.</a:t>
            </a:r>
          </a:p>
          <a:p>
            <a:pPr marL="0" indent="0"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 multicultural classroom, as a place where different cultures and different types of worldviews meet, is a natural space where conflicts often arise.</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4" name="Текстов контейнер 2"/>
          <p:cNvSpPr txBox="1">
            <a:spLocks/>
          </p:cNvSpPr>
          <p:nvPr/>
        </p:nvSpPr>
        <p:spPr>
          <a:xfrm>
            <a:off x="1436915" y="3370943"/>
            <a:ext cx="4949371" cy="104865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040059454"/>
              </p:ext>
            </p:extLst>
          </p:nvPr>
        </p:nvGraphicFramePr>
        <p:xfrm>
          <a:off x="290287" y="1714499"/>
          <a:ext cx="8592456" cy="2848623"/>
        </p:xfrm>
        <a:graphic>
          <a:graphicData uri="http://schemas.openxmlformats.org/drawingml/2006/table">
            <a:tbl>
              <a:tblPr firstRow="1" bandRow="1">
                <a:tableStyleId>{72833802-FEF1-4C79-8D5D-14CF1EAF98D9}</a:tableStyleId>
              </a:tblPr>
              <a:tblGrid>
                <a:gridCol w="1632856">
                  <a:extLst>
                    <a:ext uri="{9D8B030D-6E8A-4147-A177-3AD203B41FA5}">
                      <a16:colId xmlns:a16="http://schemas.microsoft.com/office/drawing/2014/main" val="20000"/>
                    </a:ext>
                  </a:extLst>
                </a:gridCol>
                <a:gridCol w="3367314">
                  <a:extLst>
                    <a:ext uri="{9D8B030D-6E8A-4147-A177-3AD203B41FA5}">
                      <a16:colId xmlns:a16="http://schemas.microsoft.com/office/drawing/2014/main" val="20001"/>
                    </a:ext>
                  </a:extLst>
                </a:gridCol>
                <a:gridCol w="3592286">
                  <a:extLst>
                    <a:ext uri="{9D8B030D-6E8A-4147-A177-3AD203B41FA5}">
                      <a16:colId xmlns:a16="http://schemas.microsoft.com/office/drawing/2014/main" val="20002"/>
                    </a:ext>
                  </a:extLst>
                </a:gridCol>
              </a:tblGrid>
              <a:tr h="423553">
                <a:tc gridSpan="3">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TYPES OF CONFLICTS</a:t>
                      </a:r>
                      <a:endParaRPr lang="bg-BG"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bg-BG" dirty="0"/>
                    </a:p>
                  </a:txBody>
                  <a:tcPr/>
                </a:tc>
                <a:tc hMerge="1">
                  <a:txBody>
                    <a:bodyPr/>
                    <a:lstStyle/>
                    <a:p>
                      <a:pPr algn="ctr"/>
                      <a:endParaRPr lang="bg-BG" dirty="0"/>
                    </a:p>
                  </a:txBody>
                  <a:tcPr/>
                </a:tc>
                <a:extLst>
                  <a:ext uri="{0D108BD9-81ED-4DB2-BD59-A6C34878D82A}">
                    <a16:rowId xmlns:a16="http://schemas.microsoft.com/office/drawing/2014/main" val="10000"/>
                  </a:ext>
                </a:extLst>
              </a:tr>
              <a:tr h="1212535">
                <a:tc>
                  <a:txBody>
                    <a:bodyPr/>
                    <a:lstStyle/>
                    <a:p>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Positional</a:t>
                      </a:r>
                      <a:endParaRPr lang="bg-BG"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just"/>
                      <a:r>
                        <a:rPr lang="en-US" noProof="0" dirty="0">
                          <a:latin typeface="Tahoma" panose="020B0604030504040204" pitchFamily="34" charset="0"/>
                          <a:ea typeface="Tahoma" panose="020B0604030504040204" pitchFamily="34" charset="0"/>
                          <a:cs typeface="Tahoma" panose="020B0604030504040204" pitchFamily="34" charset="0"/>
                        </a:rPr>
                        <a:t>At least one of the parties or both parties actively defend their interests, declare their positions from the very beginning and firmly defend them to the end.</a:t>
                      </a:r>
                      <a:endParaRPr lang="bg-BG" noProof="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indent="-285750">
                        <a:buFont typeface="Arial" panose="020B0604020202020204" pitchFamily="34" charset="0"/>
                        <a:buChar char="•"/>
                      </a:pPr>
                      <a:r>
                        <a:rPr lang="en-US" noProof="0" dirty="0">
                          <a:latin typeface="Tahoma" panose="020B0604030504040204" pitchFamily="34" charset="0"/>
                          <a:ea typeface="Tahoma" panose="020B0604030504040204" pitchFamily="34" charset="0"/>
                          <a:cs typeface="Tahoma" panose="020B0604030504040204" pitchFamily="34" charset="0"/>
                        </a:rPr>
                        <a:t>worsen relationships</a:t>
                      </a:r>
                    </a:p>
                    <a:p>
                      <a:pPr marL="285750" indent="-285750">
                        <a:buFont typeface="Arial" panose="020B0604020202020204" pitchFamily="34" charset="0"/>
                        <a:buChar char="•"/>
                      </a:pPr>
                      <a:r>
                        <a:rPr lang="en-US" noProof="0" dirty="0">
                          <a:latin typeface="Tahoma" panose="020B0604030504040204" pitchFamily="34" charset="0"/>
                          <a:ea typeface="Tahoma" panose="020B0604030504040204" pitchFamily="34" charset="0"/>
                          <a:cs typeface="Tahoma" panose="020B0604030504040204" pitchFamily="34" charset="0"/>
                        </a:rPr>
                        <a:t>polarize positions</a:t>
                      </a:r>
                    </a:p>
                    <a:p>
                      <a:pPr marL="285750" indent="-285750">
                        <a:buFont typeface="Arial" panose="020B0604020202020204" pitchFamily="34" charset="0"/>
                        <a:buChar char="•"/>
                      </a:pPr>
                      <a:r>
                        <a:rPr lang="en-US" noProof="0" dirty="0">
                          <a:latin typeface="Tahoma" panose="020B0604030504040204" pitchFamily="34" charset="0"/>
                          <a:ea typeface="Tahoma" panose="020B0604030504040204" pitchFamily="34" charset="0"/>
                          <a:cs typeface="Tahoma" panose="020B0604030504040204" pitchFamily="34" charset="0"/>
                        </a:rPr>
                        <a:t>do not disclose well enough interests</a:t>
                      </a:r>
                    </a:p>
                    <a:p>
                      <a:pPr marL="285750" indent="-285750">
                        <a:buFont typeface="Arial" panose="020B0604020202020204" pitchFamily="34" charset="0"/>
                        <a:buChar char="•"/>
                      </a:pPr>
                      <a:r>
                        <a:rPr lang="en-US" noProof="0" dirty="0">
                          <a:latin typeface="Tahoma" panose="020B0604030504040204" pitchFamily="34" charset="0"/>
                          <a:ea typeface="Tahoma" panose="020B0604030504040204" pitchFamily="34" charset="0"/>
                          <a:cs typeface="Tahoma" panose="020B0604030504040204" pitchFamily="34" charset="0"/>
                        </a:rPr>
                        <a:t>exclude opportunities and other alternatives to solution</a:t>
                      </a:r>
                    </a:p>
                  </a:txBody>
                  <a:tcPr/>
                </a:tc>
                <a:extLst>
                  <a:ext uri="{0D108BD9-81ED-4DB2-BD59-A6C34878D82A}">
                    <a16:rowId xmlns:a16="http://schemas.microsoft.com/office/drawing/2014/main" val="10001"/>
                  </a:ext>
                </a:extLst>
              </a:tr>
              <a:tr h="1212535">
                <a:tc>
                  <a:txBody>
                    <a:bodyPr/>
                    <a:lstStyle/>
                    <a:p>
                      <a:endParaRPr lang="en-US"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Constructive</a:t>
                      </a:r>
                      <a:endParaRPr lang="bg-BG"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just"/>
                      <a:r>
                        <a:rPr lang="en-US" noProof="0" dirty="0">
                          <a:latin typeface="Tahoma" panose="020B0604030504040204" pitchFamily="34" charset="0"/>
                          <a:ea typeface="Tahoma" panose="020B0604030504040204" pitchFamily="34" charset="0"/>
                          <a:cs typeface="Tahoma" panose="020B0604030504040204" pitchFamily="34" charset="0"/>
                        </a:rPr>
                        <a:t>There is a desire to take into account the interests of the various parties to the conflict and a willingness to negotiate and compromise.</a:t>
                      </a:r>
                      <a:endParaRPr lang="bg-BG" noProof="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285750" indent="-285750">
                        <a:buFont typeface="Arial" panose="020B0604020202020204" pitchFamily="34" charset="0"/>
                        <a:buChar char="•"/>
                      </a:pPr>
                      <a:r>
                        <a:rPr lang="en-US" noProof="0" dirty="0">
                          <a:latin typeface="Tahoma" panose="020B0604030504040204" pitchFamily="34" charset="0"/>
                          <a:ea typeface="Tahoma" panose="020B0604030504040204" pitchFamily="34" charset="0"/>
                          <a:cs typeface="Tahoma" panose="020B0604030504040204" pitchFamily="34" charset="0"/>
                        </a:rPr>
                        <a:t>he interests and desires of the parties are openly stated;</a:t>
                      </a:r>
                    </a:p>
                    <a:p>
                      <a:pPr marL="285750" indent="-285750">
                        <a:buFont typeface="Arial" panose="020B0604020202020204" pitchFamily="34" charset="0"/>
                        <a:buChar char="•"/>
                      </a:pPr>
                      <a:r>
                        <a:rPr lang="en-US" noProof="0" dirty="0">
                          <a:latin typeface="Tahoma" panose="020B0604030504040204" pitchFamily="34" charset="0"/>
                          <a:ea typeface="Tahoma" panose="020B0604030504040204" pitchFamily="34" charset="0"/>
                          <a:cs typeface="Tahoma" panose="020B0604030504040204" pitchFamily="34" charset="0"/>
                        </a:rPr>
                        <a:t>trust is created between the parties;</a:t>
                      </a:r>
                    </a:p>
                    <a:p>
                      <a:pPr marL="285750" indent="-285750">
                        <a:buFont typeface="Arial" panose="020B0604020202020204" pitchFamily="34" charset="0"/>
                        <a:buChar char="•"/>
                      </a:pPr>
                      <a:r>
                        <a:rPr lang="en-US" noProof="0" dirty="0">
                          <a:latin typeface="Tahoma" panose="020B0604030504040204" pitchFamily="34" charset="0"/>
                          <a:ea typeface="Tahoma" panose="020B0604030504040204" pitchFamily="34" charset="0"/>
                          <a:cs typeface="Tahoma" panose="020B0604030504040204" pitchFamily="34" charset="0"/>
                        </a:rPr>
                        <a:t>good relationships are achieved;</a:t>
                      </a:r>
                    </a:p>
                    <a:p>
                      <a:pPr marL="285750" indent="-285750">
                        <a:buFont typeface="Arial" panose="020B0604020202020204" pitchFamily="34" charset="0"/>
                        <a:buChar char="•"/>
                      </a:pPr>
                      <a:r>
                        <a:rPr lang="en-US" noProof="0" dirty="0">
                          <a:latin typeface="Tahoma" panose="020B0604030504040204" pitchFamily="34" charset="0"/>
                          <a:ea typeface="Tahoma" panose="020B0604030504040204" pitchFamily="34" charset="0"/>
                          <a:cs typeface="Tahoma" panose="020B0604030504040204" pitchFamily="34" charset="0"/>
                        </a:rPr>
                        <a:t>compromise solutions are being sought</a:t>
                      </a:r>
                      <a:endParaRPr lang="bg-BG" noProof="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6052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a:xfrm>
            <a:off x="0" y="94343"/>
            <a:ext cx="9144000" cy="377371"/>
          </a:xfrm>
        </p:spPr>
        <p:txBody>
          <a:bodyPr/>
          <a:lstStyle/>
          <a:p>
            <a:pPr marL="0"/>
            <a:r>
              <a:rPr lang="en-US" sz="1600" b="1" dirty="0">
                <a:latin typeface="Tahoma" panose="020B0604030504040204" pitchFamily="34" charset="0"/>
                <a:ea typeface="Tahoma" panose="020B0604030504040204" pitchFamily="34" charset="0"/>
                <a:cs typeface="Tahoma" panose="020B0604030504040204" pitchFamily="34" charset="0"/>
              </a:rPr>
              <a:t>Conflict management in an inclusive multicultural educational environment</a:t>
            </a:r>
            <a:endParaRPr lang="bg-BG" sz="1600" b="1" dirty="0">
              <a:latin typeface="Tahoma" panose="020B0604030504040204" pitchFamily="34" charset="0"/>
              <a:ea typeface="Tahoma" panose="020B0604030504040204" pitchFamily="34" charset="0"/>
              <a:cs typeface="Tahoma" panose="020B0604030504040204" pitchFamily="34" charset="0"/>
            </a:endParaRPr>
          </a:p>
        </p:txBody>
      </p:sp>
      <p:sp>
        <p:nvSpPr>
          <p:cNvPr id="5" name="Текстов контейнер 4"/>
          <p:cNvSpPr>
            <a:spLocks noGrp="1"/>
          </p:cNvSpPr>
          <p:nvPr>
            <p:ph type="body" idx="2"/>
          </p:nvPr>
        </p:nvSpPr>
        <p:spPr>
          <a:xfrm>
            <a:off x="5747657" y="1161142"/>
            <a:ext cx="2561771" cy="2467429"/>
          </a:xfrm>
        </p:spPr>
        <p:txBody>
          <a:bodyPr/>
          <a:lstStyle/>
          <a:p>
            <a:pPr marL="0"/>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Conflict management styles</a:t>
            </a:r>
          </a:p>
          <a:p>
            <a:pPr marL="0"/>
            <a:endParaRPr lang="bg-BG" dirty="0">
              <a:latin typeface="Tahoma" panose="020B0604030504040204" pitchFamily="34" charset="0"/>
              <a:ea typeface="Tahoma" panose="020B0604030504040204" pitchFamily="34" charset="0"/>
              <a:cs typeface="Tahoma" panose="020B0604030504040204" pitchFamily="34" charset="0"/>
            </a:endParaRPr>
          </a:p>
          <a:p>
            <a:pPr marL="114300" indent="-342900" algn="just">
              <a:buAutoNum type="arabicParenR"/>
            </a:pPr>
            <a:r>
              <a:rPr lang="en-US" dirty="0">
                <a:latin typeface="Tahoma" panose="020B0604030504040204" pitchFamily="34" charset="0"/>
                <a:ea typeface="Tahoma" panose="020B0604030504040204" pitchFamily="34" charset="0"/>
                <a:cs typeface="Tahoma" panose="020B0604030504040204" pitchFamily="34" charset="0"/>
              </a:rPr>
              <a:t>Avoiding</a:t>
            </a:r>
          </a:p>
          <a:p>
            <a:pPr marL="114300" indent="-342900" algn="just">
              <a:buAutoNum type="arabicParenR"/>
            </a:pPr>
            <a:r>
              <a:rPr lang="en-US" dirty="0">
                <a:latin typeface="Tahoma" panose="020B0604030504040204" pitchFamily="34" charset="0"/>
                <a:ea typeface="Tahoma" panose="020B0604030504040204" pitchFamily="34" charset="0"/>
                <a:cs typeface="Tahoma" panose="020B0604030504040204" pitchFamily="34" charset="0"/>
              </a:rPr>
              <a:t>Rivalry</a:t>
            </a:r>
          </a:p>
          <a:p>
            <a:pPr marL="114300" indent="-342900" algn="just">
              <a:buAutoNum type="arabicParenR"/>
            </a:pPr>
            <a:r>
              <a:rPr lang="en-US" dirty="0">
                <a:latin typeface="Tahoma" panose="020B0604030504040204" pitchFamily="34" charset="0"/>
                <a:ea typeface="Tahoma" panose="020B0604030504040204" pitchFamily="34" charset="0"/>
                <a:cs typeface="Tahoma" panose="020B0604030504040204" pitchFamily="34" charset="0"/>
              </a:rPr>
              <a:t>Cooperation</a:t>
            </a:r>
          </a:p>
          <a:p>
            <a:pPr marL="114300" indent="-342900" algn="just">
              <a:buAutoNum type="arabicParenR"/>
            </a:pPr>
            <a:r>
              <a:rPr lang="en-US" dirty="0">
                <a:latin typeface="Tahoma" panose="020B0604030504040204" pitchFamily="34" charset="0"/>
                <a:ea typeface="Tahoma" panose="020B0604030504040204" pitchFamily="34" charset="0"/>
                <a:cs typeface="Tahoma" panose="020B0604030504040204" pitchFamily="34" charset="0"/>
              </a:rPr>
              <a:t>Adaptation</a:t>
            </a:r>
            <a:r>
              <a:rPr lang="bg-BG" dirty="0">
                <a:latin typeface="Tahoma" panose="020B0604030504040204" pitchFamily="34" charset="0"/>
                <a:ea typeface="Tahoma" panose="020B0604030504040204" pitchFamily="34" charset="0"/>
                <a:cs typeface="Tahoma" panose="020B0604030504040204" pitchFamily="34" charset="0"/>
              </a:rPr>
              <a:t> </a:t>
            </a:r>
          </a:p>
          <a:p>
            <a:pPr marL="114300" indent="-342900" algn="just">
              <a:buAutoNum type="arabicParenR"/>
            </a:pPr>
            <a:r>
              <a:rPr lang="en-US" dirty="0">
                <a:latin typeface="Tahoma" panose="020B0604030504040204" pitchFamily="34" charset="0"/>
                <a:ea typeface="Tahoma" panose="020B0604030504040204" pitchFamily="34" charset="0"/>
                <a:cs typeface="Tahoma" panose="020B0604030504040204" pitchFamily="34" charset="0"/>
              </a:rPr>
              <a:t>Compromise</a:t>
            </a:r>
            <a:endParaRPr lang="bg-BG" dirty="0">
              <a:latin typeface="Tahoma" panose="020B0604030504040204" pitchFamily="34" charset="0"/>
              <a:ea typeface="Tahoma" panose="020B0604030504040204" pitchFamily="34" charset="0"/>
              <a:cs typeface="Tahoma" panose="020B0604030504040204" pitchFamily="34" charset="0"/>
            </a:endParaRPr>
          </a:p>
        </p:txBody>
      </p:sp>
      <p:pic>
        <p:nvPicPr>
          <p:cNvPr id="6" name="Картина 5"/>
          <p:cNvPicPr>
            <a:picLocks noChangeAspect="1"/>
          </p:cNvPicPr>
          <p:nvPr/>
        </p:nvPicPr>
        <p:blipFill>
          <a:blip r:embed="rId2"/>
          <a:stretch>
            <a:fillRect/>
          </a:stretch>
        </p:blipFill>
        <p:spPr>
          <a:xfrm>
            <a:off x="435284" y="1161142"/>
            <a:ext cx="4205659" cy="2762024"/>
          </a:xfrm>
          <a:prstGeom prst="rect">
            <a:avLst/>
          </a:prstGeom>
          <a:ln>
            <a:noFill/>
          </a:ln>
          <a:effectLst>
            <a:softEdge rad="112500"/>
          </a:effectLst>
        </p:spPr>
      </p:pic>
    </p:spTree>
    <p:extLst>
      <p:ext uri="{BB962C8B-B14F-4D97-AF65-F5344CB8AC3E}">
        <p14:creationId xmlns:p14="http://schemas.microsoft.com/office/powerpoint/2010/main" val="1643556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58324"/>
            <a:ext cx="9144000" cy="340819"/>
          </a:xfrm>
        </p:spPr>
        <p:txBody>
          <a:bodyPr/>
          <a:lstStyle/>
          <a:p>
            <a:pPr marL="0" indent="0"/>
            <a:r>
              <a:rPr lang="en-US" sz="1600" b="1" dirty="0">
                <a:latin typeface="Tahoma" panose="020B0604030504040204" pitchFamily="34" charset="0"/>
                <a:ea typeface="Tahoma" panose="020B0604030504040204" pitchFamily="34" charset="0"/>
                <a:cs typeface="Tahoma" panose="020B0604030504040204" pitchFamily="34" charset="0"/>
              </a:rPr>
              <a:t>Conflict management in an inclusive multicultural educational environment</a:t>
            </a:r>
            <a:endParaRPr lang="bg-BG" sz="1600" b="1" dirty="0">
              <a:latin typeface="Tahoma" panose="020B0604030504040204" pitchFamily="34" charset="0"/>
              <a:ea typeface="Tahoma" panose="020B0604030504040204" pitchFamily="34" charset="0"/>
              <a:cs typeface="Tahoma" panose="020B0604030504040204" pitchFamily="34" charset="0"/>
            </a:endParaRPr>
          </a:p>
        </p:txBody>
      </p:sp>
      <p:sp>
        <p:nvSpPr>
          <p:cNvPr id="3" name="Текстов контейнер 2"/>
          <p:cNvSpPr>
            <a:spLocks noGrp="1"/>
          </p:cNvSpPr>
          <p:nvPr>
            <p:ph type="body" idx="2"/>
          </p:nvPr>
        </p:nvSpPr>
        <p:spPr>
          <a:xfrm>
            <a:off x="174171" y="561013"/>
            <a:ext cx="3243944" cy="2552302"/>
          </a:xfrm>
        </p:spPr>
        <p:txBody>
          <a:bodyPr/>
          <a:lstStyle/>
          <a:p>
            <a:pPr marL="0" indent="0"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Successful conflict management means not only the ability to manage conflicts that have already arisen, but also to prevent them from happening.</a:t>
            </a:r>
          </a:p>
          <a:p>
            <a:pPr marL="0" indent="0" algn="just"/>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These skills are related to the knowledge of the cultural specifics of students and their behavior, as well as the mastery of techniques for dealing with such situations.</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Текстов контейнер 2"/>
          <p:cNvSpPr txBox="1">
            <a:spLocks/>
          </p:cNvSpPr>
          <p:nvPr/>
        </p:nvSpPr>
        <p:spPr>
          <a:xfrm>
            <a:off x="3672115" y="561012"/>
            <a:ext cx="5232400" cy="402045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Effective conflict management techniques in an inclusive multicultural classroom</a:t>
            </a:r>
          </a:p>
          <a:p>
            <a:pPr marL="0" indent="0"/>
            <a:endParaRPr lang="bg-BG"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indent="0" algn="just"/>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Careful listening of the parties, demonstrating active listening by asking appropriate questions, paraphrasing, summarizing information</a:t>
            </a:r>
            <a:r>
              <a:rPr lang="bg-BG" dirty="0">
                <a:solidFill>
                  <a:schemeClr val="accent3"/>
                </a:solidFill>
                <a:latin typeface="Tahoma" panose="020B0604030504040204" pitchFamily="34" charset="0"/>
                <a:ea typeface="Tahoma" panose="020B0604030504040204" pitchFamily="34" charset="0"/>
                <a:cs typeface="Tahoma" panose="020B0604030504040204" pitchFamily="34" charset="0"/>
              </a:rPr>
              <a:t>.</a:t>
            </a:r>
          </a:p>
          <a:p>
            <a:pPr marL="0" indent="0" algn="just"/>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Demonstrate calmness and patience in the conversation, as well as attention to the parties in order to reduce tensions</a:t>
            </a:r>
            <a:r>
              <a:rPr lang="bg-BG" dirty="0">
                <a:solidFill>
                  <a:schemeClr val="accent2"/>
                </a:solidFill>
                <a:latin typeface="Tahoma" panose="020B0604030504040204" pitchFamily="34" charset="0"/>
                <a:ea typeface="Tahoma" panose="020B0604030504040204" pitchFamily="34" charset="0"/>
                <a:cs typeface="Tahoma" panose="020B0604030504040204" pitchFamily="34" charset="0"/>
              </a:rPr>
              <a:t>.</a:t>
            </a:r>
          </a:p>
          <a:p>
            <a:pPr marL="0" indent="0" algn="just"/>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Striving to recognize and understand the "hidden meaning" of words as well as body language in the context of culturally defined patterns of behavior</a:t>
            </a:r>
            <a:r>
              <a:rPr lang="bg-BG" dirty="0">
                <a:solidFill>
                  <a:schemeClr val="accent3"/>
                </a:solidFill>
                <a:latin typeface="Tahoma" panose="020B0604030504040204" pitchFamily="34" charset="0"/>
                <a:ea typeface="Tahoma" panose="020B0604030504040204" pitchFamily="34" charset="0"/>
                <a:cs typeface="Tahoma" panose="020B0604030504040204" pitchFamily="34" charset="0"/>
              </a:rPr>
              <a:t>.</a:t>
            </a:r>
          </a:p>
          <a:p>
            <a:pPr marL="0" indent="0" algn="just"/>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Demonstration of sustainability and impairability, use of persuasion techniques</a:t>
            </a:r>
            <a:r>
              <a:rPr lang="bg-BG" dirty="0">
                <a:solidFill>
                  <a:schemeClr val="accent2"/>
                </a:solidFill>
                <a:latin typeface="Tahoma" panose="020B0604030504040204" pitchFamily="34" charset="0"/>
                <a:ea typeface="Tahoma" panose="020B0604030504040204" pitchFamily="34" charset="0"/>
                <a:cs typeface="Tahoma" panose="020B0604030504040204" pitchFamily="34" charset="0"/>
              </a:rPr>
              <a:t>.</a:t>
            </a:r>
          </a:p>
          <a:p>
            <a:pPr marL="0" indent="0" algn="just"/>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Sharing and discussing with the parties constructive proposals, ideas and possible solutions to the situation</a:t>
            </a:r>
            <a:r>
              <a:rPr lang="bg-BG" dirty="0">
                <a:solidFill>
                  <a:schemeClr val="accent3"/>
                </a:solidFill>
                <a:latin typeface="Tahoma" panose="020B0604030504040204" pitchFamily="34" charset="0"/>
                <a:ea typeface="Tahoma" panose="020B0604030504040204" pitchFamily="34" charset="0"/>
                <a:cs typeface="Tahoma" panose="020B0604030504040204" pitchFamily="34" charset="0"/>
              </a:rPr>
              <a:t>.</a:t>
            </a:r>
          </a:p>
        </p:txBody>
      </p:sp>
      <p:pic>
        <p:nvPicPr>
          <p:cNvPr id="5" name="Картина 4"/>
          <p:cNvPicPr>
            <a:picLocks noChangeAspect="1"/>
          </p:cNvPicPr>
          <p:nvPr/>
        </p:nvPicPr>
        <p:blipFill>
          <a:blip r:embed="rId2"/>
          <a:stretch>
            <a:fillRect/>
          </a:stretch>
        </p:blipFill>
        <p:spPr>
          <a:xfrm>
            <a:off x="705757" y="3165475"/>
            <a:ext cx="2180771" cy="1472020"/>
          </a:xfrm>
          <a:prstGeom prst="rect">
            <a:avLst/>
          </a:prstGeom>
        </p:spPr>
      </p:pic>
      <p:sp>
        <p:nvSpPr>
          <p:cNvPr id="7" name="Правоъгълник 6"/>
          <p:cNvSpPr/>
          <p:nvPr/>
        </p:nvSpPr>
        <p:spPr>
          <a:xfrm>
            <a:off x="879064" y="4458358"/>
            <a:ext cx="1834156" cy="246221"/>
          </a:xfrm>
          <a:prstGeom prst="rect">
            <a:avLst/>
          </a:prstGeom>
        </p:spPr>
        <p:txBody>
          <a:bodyPr wrap="none">
            <a:spAutoFit/>
          </a:bodyPr>
          <a:lstStyle/>
          <a:p>
            <a:r>
              <a:rPr lang="en-GB"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https://bg.stuklopechat.com/</a:t>
            </a:r>
            <a:endParaRPr lang="bg-BG" sz="1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32529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p:txBody>
          <a:bodyPr/>
          <a:lstStyle/>
          <a:p>
            <a:pPr algn="l"/>
            <a:r>
              <a:rPr lang="en-US" sz="1800" b="1" dirty="0">
                <a:latin typeface="Tahoma" panose="020B0604030504040204" pitchFamily="34" charset="0"/>
                <a:ea typeface="Tahoma" panose="020B0604030504040204" pitchFamily="34" charset="0"/>
                <a:cs typeface="Tahoma" panose="020B0604030504040204" pitchFamily="34" charset="0"/>
              </a:rPr>
              <a:t>Summary</a:t>
            </a:r>
            <a:r>
              <a:rPr lang="bg-BG" sz="1800" b="1" dirty="0">
                <a:latin typeface="Tahoma" panose="020B0604030504040204" pitchFamily="34" charset="0"/>
                <a:ea typeface="Tahoma" panose="020B0604030504040204" pitchFamily="34" charset="0"/>
                <a:cs typeface="Tahoma" panose="020B0604030504040204" pitchFamily="34" charset="0"/>
              </a:rPr>
              <a:t>…</a:t>
            </a:r>
          </a:p>
        </p:txBody>
      </p:sp>
      <p:sp>
        <p:nvSpPr>
          <p:cNvPr id="5" name="Текстов контейнер 4"/>
          <p:cNvSpPr>
            <a:spLocks noGrp="1"/>
          </p:cNvSpPr>
          <p:nvPr>
            <p:ph type="body" idx="2"/>
          </p:nvPr>
        </p:nvSpPr>
        <p:spPr>
          <a:xfrm>
            <a:off x="326570" y="699542"/>
            <a:ext cx="8454573" cy="3778116"/>
          </a:xfrm>
        </p:spPr>
        <p:txBody>
          <a:bodyPr/>
          <a:lstStyle/>
          <a:p>
            <a:pPr marL="0" indent="-360000" algn="just">
              <a:lnSpc>
                <a:spcPct val="110000"/>
              </a:lnSpc>
              <a:spcBef>
                <a:spcPts val="6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An inclusive multicultural learning environment is not just a classroom. It is a combination of many conditions and factors that create space for learning, development and socialization of all students, incl. and those with a migrant background, taking into account and striving to meet their individual needs</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360000" algn="just">
              <a:lnSpc>
                <a:spcPct val="110000"/>
              </a:lnSpc>
              <a:spcBef>
                <a:spcPts val="6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In an inclusive multicultural educational environment, cultural diversity is valued and respected, and every student, regardless of their background, is supported and stimulated through their development.</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360000" algn="just">
              <a:lnSpc>
                <a:spcPct val="110000"/>
              </a:lnSpc>
              <a:spcBef>
                <a:spcPts val="6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In the inclusive multicultural educational environment, pedagogical approaches and technologies are used, which contribute to easier adaptation to the new environment for the student and support him in the educational process.</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360000" algn="just">
              <a:lnSpc>
                <a:spcPct val="110000"/>
              </a:lnSpc>
              <a:spcBef>
                <a:spcPts val="600"/>
              </a:spcBef>
              <a:buClr>
                <a:schemeClr val="accent2"/>
              </a:buClr>
              <a:buFont typeface="Wingdings" panose="05000000000000000000" pitchFamily="2" charset="2"/>
              <a:buChar char="v"/>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In an inclusive multicultural educational environment, respect, cooperation, teamwork and trust between students are encouraged and tolerated. Avoiding or overcoming </a:t>
            </a:r>
            <a:r>
              <a:rPr lang="en-US" dirty="0" err="1">
                <a:solidFill>
                  <a:schemeClr val="tx1"/>
                </a:solidFill>
                <a:latin typeface="Tahoma" panose="020B0604030504040204" pitchFamily="34" charset="0"/>
                <a:ea typeface="Tahoma" panose="020B0604030504040204" pitchFamily="34" charset="0"/>
                <a:cs typeface="Tahoma" panose="020B0604030504040204" pitchFamily="34" charset="0"/>
              </a:rPr>
              <a:t>ethnocultural</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conflicts is an important priority in managing a multicultural classroom.</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0140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ов контейнер 3"/>
          <p:cNvSpPr>
            <a:spLocks noGrp="1"/>
          </p:cNvSpPr>
          <p:nvPr>
            <p:ph type="body" idx="1"/>
          </p:nvPr>
        </p:nvSpPr>
        <p:spPr/>
        <p:txBody>
          <a:bodyPr/>
          <a:lstStyle/>
          <a:p>
            <a:pPr algn="l"/>
            <a:r>
              <a:rPr lang="en-US" sz="1800">
                <a:latin typeface="Tahoma" panose="020B0604030504040204" pitchFamily="34" charset="0"/>
                <a:ea typeface="Tahoma" panose="020B0604030504040204" pitchFamily="34" charset="0"/>
                <a:cs typeface="Tahoma" panose="020B0604030504040204" pitchFamily="34" charset="0"/>
              </a:rPr>
              <a:t>Sources</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5" name="Текстов контейнер 4"/>
          <p:cNvSpPr>
            <a:spLocks noGrp="1"/>
          </p:cNvSpPr>
          <p:nvPr>
            <p:ph type="body" idx="2"/>
          </p:nvPr>
        </p:nvSpPr>
        <p:spPr>
          <a:xfrm>
            <a:off x="333828" y="699541"/>
            <a:ext cx="8476343" cy="3088688"/>
          </a:xfrm>
        </p:spPr>
        <p:txBody>
          <a:bodyPr/>
          <a:lstStyle/>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Бузов, Е.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Четирите стени на училището, София, 2007</a:t>
            </a:r>
          </a:p>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Бузов, Е.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Мениджмънт на занималнята и класната стая, София, 2004</a:t>
            </a:r>
          </a:p>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Иванов, Ив.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Мениджмънт на ученическия клас. Шумен, 2005</a:t>
            </a:r>
          </a:p>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Иванов, Ив.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Проблеми на педагогическата работа в мултикултурната класна стая. - В: Многообразие без граници, В. Търново, 2008</a:t>
            </a:r>
          </a:p>
          <a:p>
            <a:pPr marL="0" indent="0" algn="just"/>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Тодорина, Д.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Мениджмънт на класа. УИ „Неофит Рилски“, Благоевград, 2005</a:t>
            </a:r>
          </a:p>
          <a:p>
            <a:pPr marL="0" indent="0" algn="just"/>
            <a:r>
              <a:rPr lang="bg-BG" i="1" dirty="0" err="1">
                <a:solidFill>
                  <a:schemeClr val="tx1"/>
                </a:solidFill>
                <a:latin typeface="Tahoma" panose="020B0604030504040204" pitchFamily="34" charset="0"/>
                <a:ea typeface="Tahoma" panose="020B0604030504040204" pitchFamily="34" charset="0"/>
                <a:cs typeface="Tahoma" panose="020B0604030504040204" pitchFamily="34" charset="0"/>
              </a:rPr>
              <a:t>Тоцева</a:t>
            </a:r>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 Я., Й. Нунев. </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Педагогически взаимодействия в мултикултурна среда. В. , Търново, 2019</a:t>
            </a:r>
          </a:p>
          <a:p>
            <a:pPr marL="0" indent="0" algn="just"/>
            <a:r>
              <a:rPr lang="en-US" i="1" dirty="0" err="1">
                <a:solidFill>
                  <a:schemeClr val="tx1"/>
                </a:solidFill>
                <a:latin typeface="Tahoma" panose="020B0604030504040204" pitchFamily="34" charset="0"/>
                <a:ea typeface="Tahoma" panose="020B0604030504040204" pitchFamily="34" charset="0"/>
                <a:cs typeface="Tahoma" panose="020B0604030504040204" pitchFamily="34" charset="0"/>
              </a:rPr>
              <a:t>Everard</a:t>
            </a: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bg-BG"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K.B.,G. Morris.</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Effective School Management, third edition, Paul Chapman Publishing Ltd, London,1996</a:t>
            </a:r>
          </a:p>
          <a:p>
            <a:pPr marL="0" indent="0" algn="just"/>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Hedley, I.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Managing behaviour with classroom charters  – Support for Learning, 1999, Vol. 14, No 3</a:t>
            </a:r>
          </a:p>
          <a:p>
            <a:pPr marL="0" indent="0" algn="just"/>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826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6644" y="2856439"/>
            <a:ext cx="89209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buClrTx/>
            </a:pPr>
            <a:r>
              <a:rPr lang="en-US" altLang="bg-BG" sz="2000" b="1">
                <a:solidFill>
                  <a:schemeClr val="accent3"/>
                </a:solidFill>
                <a:latin typeface="Tahoma" panose="020B0604030504040204" pitchFamily="34" charset="0"/>
                <a:ea typeface="Tahoma" panose="020B0604030504040204" pitchFamily="34" charset="0"/>
                <a:cs typeface="Tahoma" panose="020B0604030504040204" pitchFamily="34" charset="0"/>
              </a:rPr>
              <a:t>INCLUSIVE </a:t>
            </a:r>
            <a:r>
              <a:rPr lang="en-US" altLang="bg-BG" sz="2000" b="1" dirty="0">
                <a:solidFill>
                  <a:schemeClr val="accent3"/>
                </a:solidFill>
                <a:latin typeface="Tahoma" panose="020B0604030504040204" pitchFamily="34" charset="0"/>
                <a:ea typeface="Tahoma" panose="020B0604030504040204" pitchFamily="34" charset="0"/>
                <a:cs typeface="Tahoma" panose="020B0604030504040204" pitchFamily="34" charset="0"/>
              </a:rPr>
              <a:t>MULTICULTURAL CLASSROOM</a:t>
            </a:r>
            <a:endParaRPr kumimoji="0" lang="bg-BG" altLang="bg-BG" sz="1800" b="0" i="0" u="none" strike="noStrike" cap="none" normalizeH="0" baseline="0" dirty="0">
              <a:ln>
                <a:noFill/>
              </a:ln>
              <a:solidFill>
                <a:schemeClr val="tx1"/>
              </a:solidFill>
              <a:effectLst/>
              <a:latin typeface="Arial" panose="020B0604020202020204" pitchFamily="34" charset="0"/>
            </a:endParaRPr>
          </a:p>
        </p:txBody>
      </p:sp>
      <p:pic>
        <p:nvPicPr>
          <p:cNvPr id="1025" name="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461" y="220522"/>
            <a:ext cx="1943100" cy="155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11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054148278"/>
              </p:ext>
            </p:extLst>
          </p:nvPr>
        </p:nvGraphicFramePr>
        <p:xfrm>
          <a:off x="323385" y="123478"/>
          <a:ext cx="8497229" cy="4558730"/>
        </p:xfrm>
        <a:graphic>
          <a:graphicData uri="http://schemas.openxmlformats.org/drawingml/2006/table">
            <a:tbl>
              <a:tblPr bandRow="1">
                <a:tableStyleId>{F2DE63D5-997A-4646-A377-4702673A728D}</a:tableStyleId>
              </a:tblPr>
              <a:tblGrid>
                <a:gridCol w="1861015">
                  <a:extLst>
                    <a:ext uri="{9D8B030D-6E8A-4147-A177-3AD203B41FA5}">
                      <a16:colId xmlns:a16="http://schemas.microsoft.com/office/drawing/2014/main" val="20000"/>
                    </a:ext>
                  </a:extLst>
                </a:gridCol>
                <a:gridCol w="6636214">
                  <a:extLst>
                    <a:ext uri="{9D8B030D-6E8A-4147-A177-3AD203B41FA5}">
                      <a16:colId xmlns:a16="http://schemas.microsoft.com/office/drawing/2014/main" val="20001"/>
                    </a:ext>
                  </a:extLst>
                </a:gridCol>
              </a:tblGrid>
              <a:tr h="1813437">
                <a:tc>
                  <a:txBody>
                    <a:bodyPr/>
                    <a:lstStyle/>
                    <a:p>
                      <a:pPr>
                        <a:lnSpc>
                          <a:spcPct val="115000"/>
                        </a:lnSpc>
                        <a:spcAft>
                          <a:spcPts val="0"/>
                        </a:spcAft>
                      </a:pPr>
                      <a:r>
                        <a:rPr lang="en-US" sz="1400"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Specific objectives </a:t>
                      </a:r>
                      <a:endParaRPr lang="bg-BG" sz="1400" dirty="0">
                        <a:solidFill>
                          <a:schemeClr val="accent3"/>
                        </a:solidFill>
                        <a:effectLst/>
                        <a:latin typeface="Tahoma" panose="020B0604030504040204" pitchFamily="34" charset="0"/>
                        <a:ea typeface="Tahoma" panose="020B0604030504040204" pitchFamily="34" charset="0"/>
                        <a:cs typeface="Tahoma" panose="020B0604030504040204" pitchFamily="34" charset="0"/>
                      </a:endParaRPr>
                    </a:p>
                  </a:txBody>
                  <a:tcPr marL="52530" marR="52530" marT="0" marB="0"/>
                </a:tc>
                <a:tc>
                  <a:txBody>
                    <a:bodyPr/>
                    <a:lstStyle/>
                    <a:p>
                      <a:pPr marL="342900" lvl="0" indent="-342900" algn="just">
                        <a:lnSpc>
                          <a:spcPct val="115000"/>
                        </a:lnSpc>
                        <a:spcAft>
                          <a:spcPts val="0"/>
                        </a:spcAft>
                        <a:buClr>
                          <a:schemeClr val="accent3"/>
                        </a:buClr>
                        <a:buFont typeface="Symbol" panose="05050102010706020507" pitchFamily="18" charset="2"/>
                        <a:buChar char=""/>
                      </a:pPr>
                      <a:r>
                        <a:rPr lang="en-US" sz="1400" noProof="0" dirty="0">
                          <a:effectLst/>
                          <a:latin typeface="Tahoma" panose="020B0604030504040204" pitchFamily="34" charset="0"/>
                          <a:ea typeface="Tahoma" panose="020B0604030504040204" pitchFamily="34" charset="0"/>
                          <a:cs typeface="Tahoma" panose="020B0604030504040204" pitchFamily="34" charset="0"/>
                        </a:rPr>
                        <a:t>To improve the knowledge and skills to introduce innovative practices in the multicultural educational environment, contributing to the inclusion of students from different ethnic backgrounds, including migrants and their educational integration.</a:t>
                      </a:r>
                    </a:p>
                    <a:p>
                      <a:pPr marL="342900" lvl="0" indent="-342900" algn="just">
                        <a:lnSpc>
                          <a:spcPct val="115000"/>
                        </a:lnSpc>
                        <a:spcAft>
                          <a:spcPts val="0"/>
                        </a:spcAft>
                        <a:buClr>
                          <a:schemeClr val="accent3"/>
                        </a:buClr>
                        <a:buFont typeface="Symbol" panose="05050102010706020507" pitchFamily="18" charset="2"/>
                        <a:buChar char=""/>
                      </a:pPr>
                      <a:r>
                        <a:rPr lang="en-US" sz="1400" noProof="0" dirty="0">
                          <a:effectLst/>
                          <a:latin typeface="Tahoma" panose="020B0604030504040204" pitchFamily="34" charset="0"/>
                          <a:ea typeface="Tahoma" panose="020B0604030504040204" pitchFamily="34" charset="0"/>
                          <a:cs typeface="Tahoma" panose="020B0604030504040204" pitchFamily="34" charset="0"/>
                        </a:rPr>
                        <a:t>To learn specific techniques of pedagogical interaction, taking into account the culture of learning and behavior of students from different ethnic backgrounds, including Migrant.</a:t>
                      </a:r>
                      <a:r>
                        <a:rPr lang="bg-BG" sz="1400" noProof="0" dirty="0">
                          <a:effectLst/>
                          <a:latin typeface="Tahoma" panose="020B0604030504040204" pitchFamily="34" charset="0"/>
                          <a:ea typeface="Tahoma" panose="020B0604030504040204" pitchFamily="34" charset="0"/>
                          <a:cs typeface="Tahoma" panose="020B0604030504040204" pitchFamily="34" charset="0"/>
                        </a:rPr>
                        <a:t>.</a:t>
                      </a:r>
                    </a:p>
                  </a:txBody>
                  <a:tcPr marL="52530" marR="52530" marT="0" marB="0"/>
                </a:tc>
                <a:extLst>
                  <a:ext uri="{0D108BD9-81ED-4DB2-BD59-A6C34878D82A}">
                    <a16:rowId xmlns:a16="http://schemas.microsoft.com/office/drawing/2014/main" val="10000"/>
                  </a:ext>
                </a:extLst>
              </a:tr>
              <a:tr h="1969260">
                <a:tc>
                  <a:txBody>
                    <a:bodyPr/>
                    <a:lstStyle/>
                    <a:p>
                      <a:pPr>
                        <a:lnSpc>
                          <a:spcPct val="115000"/>
                        </a:lnSpc>
                        <a:spcAft>
                          <a:spcPts val="0"/>
                        </a:spcAft>
                      </a:pPr>
                      <a:r>
                        <a:rPr lang="en-US" sz="1400"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Expected learning outcomes</a:t>
                      </a:r>
                      <a:endParaRPr lang="bg-BG" sz="1400" dirty="0">
                        <a:solidFill>
                          <a:schemeClr val="accent3"/>
                        </a:solidFill>
                        <a:effectLst/>
                        <a:latin typeface="Tahoma" panose="020B0604030504040204" pitchFamily="34" charset="0"/>
                        <a:ea typeface="Tahoma" panose="020B0604030504040204" pitchFamily="34" charset="0"/>
                        <a:cs typeface="Tahoma" panose="020B0604030504040204" pitchFamily="34" charset="0"/>
                      </a:endParaRPr>
                    </a:p>
                  </a:txBody>
                  <a:tcPr marL="52530" marR="52530" marT="0" marB="0"/>
                </a:tc>
                <a:tc>
                  <a:txBody>
                    <a:bodyPr/>
                    <a:lstStyle/>
                    <a:p>
                      <a:pPr marL="342900" lvl="0" indent="-342900" algn="just">
                        <a:lnSpc>
                          <a:spcPct val="115000"/>
                        </a:lnSpc>
                        <a:spcAft>
                          <a:spcPts val="0"/>
                        </a:spcAft>
                        <a:buClr>
                          <a:schemeClr val="accent3"/>
                        </a:buClr>
                        <a:buFont typeface="Symbol" panose="05050102010706020507" pitchFamily="18" charset="2"/>
                        <a:buChar char=""/>
                      </a:pPr>
                      <a:r>
                        <a:rPr lang="en-US" sz="1400" noProof="0" dirty="0">
                          <a:effectLst/>
                          <a:latin typeface="Tahoma" panose="020B0604030504040204" pitchFamily="34" charset="0"/>
                          <a:ea typeface="Tahoma" panose="020B0604030504040204" pitchFamily="34" charset="0"/>
                          <a:cs typeface="Tahoma" panose="020B0604030504040204" pitchFamily="34" charset="0"/>
                        </a:rPr>
                        <a:t>Using effective pedagogical approaches based on cooperative learning to project-oriented learning, thereby stimulating teamwork, cooperation, respect in the multicultural educational environment.</a:t>
                      </a:r>
                    </a:p>
                    <a:p>
                      <a:pPr marL="342900" lvl="0" indent="-342900" algn="just">
                        <a:lnSpc>
                          <a:spcPct val="115000"/>
                        </a:lnSpc>
                        <a:spcAft>
                          <a:spcPts val="0"/>
                        </a:spcAft>
                        <a:buClr>
                          <a:schemeClr val="accent3"/>
                        </a:buClr>
                        <a:buFont typeface="Symbol" panose="05050102010706020507" pitchFamily="18" charset="2"/>
                        <a:buChar char=""/>
                      </a:pPr>
                      <a:r>
                        <a:rPr lang="en-US" sz="1400" noProof="0" dirty="0">
                          <a:effectLst/>
                          <a:latin typeface="Tahoma" panose="020B0604030504040204" pitchFamily="34" charset="0"/>
                          <a:ea typeface="Tahoma" panose="020B0604030504040204" pitchFamily="34" charset="0"/>
                          <a:cs typeface="Tahoma" panose="020B0604030504040204" pitchFamily="34" charset="0"/>
                        </a:rPr>
                        <a:t>Introducing practical working patterns oriented towards managing student behaviour and ensuring tolerance and respect for democratic principles.</a:t>
                      </a:r>
                    </a:p>
                    <a:p>
                      <a:pPr marL="342900" lvl="0" indent="-342900" algn="just">
                        <a:lnSpc>
                          <a:spcPct val="115000"/>
                        </a:lnSpc>
                        <a:spcAft>
                          <a:spcPts val="0"/>
                        </a:spcAft>
                        <a:buClr>
                          <a:schemeClr val="accent3"/>
                        </a:buClr>
                        <a:buFont typeface="Symbol" panose="05050102010706020507" pitchFamily="18" charset="2"/>
                        <a:buChar char=""/>
                      </a:pPr>
                      <a:r>
                        <a:rPr lang="en-US" sz="1400" noProof="0" dirty="0">
                          <a:effectLst/>
                          <a:latin typeface="Tahoma" panose="020B0604030504040204" pitchFamily="34" charset="0"/>
                          <a:ea typeface="Tahoma" panose="020B0604030504040204" pitchFamily="34" charset="0"/>
                          <a:cs typeface="Tahoma" panose="020B0604030504040204" pitchFamily="34" charset="0"/>
                        </a:rPr>
                        <a:t>Organization and management of educational spaces to provide each student with the attitude that the territory of the classroom is also its territory.</a:t>
                      </a:r>
                    </a:p>
                  </a:txBody>
                  <a:tcPr marL="52530" marR="52530" marT="0" marB="0"/>
                </a:tc>
                <a:extLst>
                  <a:ext uri="{0D108BD9-81ED-4DB2-BD59-A6C34878D82A}">
                    <a16:rowId xmlns:a16="http://schemas.microsoft.com/office/drawing/2014/main" val="10001"/>
                  </a:ext>
                </a:extLst>
              </a:tr>
              <a:tr h="776033">
                <a:tc>
                  <a:txBody>
                    <a:bodyPr/>
                    <a:lstStyle/>
                    <a:p>
                      <a:pPr>
                        <a:lnSpc>
                          <a:spcPct val="115000"/>
                        </a:lnSpc>
                        <a:spcAft>
                          <a:spcPts val="0"/>
                        </a:spcAft>
                      </a:pPr>
                      <a:r>
                        <a:rPr lang="en-US" sz="1400" dirty="0">
                          <a:solidFill>
                            <a:schemeClr val="accent3"/>
                          </a:solidFill>
                          <a:effectLst/>
                          <a:latin typeface="Tahoma" panose="020B0604030504040204" pitchFamily="34" charset="0"/>
                          <a:ea typeface="Tahoma" panose="020B0604030504040204" pitchFamily="34" charset="0"/>
                          <a:cs typeface="Tahoma" panose="020B0604030504040204" pitchFamily="34" charset="0"/>
                        </a:rPr>
                        <a:t>Basic concepts</a:t>
                      </a:r>
                      <a:endParaRPr lang="bg-BG" sz="1400" dirty="0">
                        <a:solidFill>
                          <a:schemeClr val="accent3"/>
                        </a:solidFill>
                        <a:effectLst/>
                        <a:latin typeface="Tahoma" panose="020B0604030504040204" pitchFamily="34" charset="0"/>
                        <a:ea typeface="Tahoma" panose="020B0604030504040204" pitchFamily="34" charset="0"/>
                        <a:cs typeface="Tahoma" panose="020B0604030504040204" pitchFamily="34" charset="0"/>
                      </a:endParaRPr>
                    </a:p>
                  </a:txBody>
                  <a:tcPr marL="52530" marR="52530" marT="0" marB="0"/>
                </a:tc>
                <a:tc>
                  <a:txBody>
                    <a:bodyPr/>
                    <a:lstStyle/>
                    <a:p>
                      <a:pPr marL="0" indent="0" algn="just">
                        <a:lnSpc>
                          <a:spcPct val="115000"/>
                        </a:lnSpc>
                        <a:spcAft>
                          <a:spcPts val="0"/>
                        </a:spcAft>
                      </a:pPr>
                      <a:r>
                        <a:rPr lang="en-US" sz="1400" noProof="0" dirty="0">
                          <a:effectLst/>
                          <a:latin typeface="Tahoma" panose="020B0604030504040204" pitchFamily="34" charset="0"/>
                          <a:ea typeface="Tahoma" panose="020B0604030504040204" pitchFamily="34" charset="0"/>
                          <a:cs typeface="Tahoma" panose="020B0604030504040204" pitchFamily="34" charset="0"/>
                        </a:rPr>
                        <a:t>Multicultural educational environment; inclusive educational environment; learning based on cooperation; conflict resolution </a:t>
                      </a:r>
                      <a:endParaRPr lang="bg-BG" sz="1400" noProof="0" dirty="0">
                        <a:effectLst/>
                        <a:latin typeface="Tahoma" panose="020B0604030504040204" pitchFamily="34" charset="0"/>
                        <a:ea typeface="Tahoma" panose="020B0604030504040204" pitchFamily="34" charset="0"/>
                        <a:cs typeface="Tahoma" panose="020B0604030504040204" pitchFamily="34" charset="0"/>
                      </a:endParaRPr>
                    </a:p>
                  </a:txBody>
                  <a:tcPr marL="52530" marR="5253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7182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а 5"/>
          <p:cNvGraphicFramePr/>
          <p:nvPr>
            <p:extLst>
              <p:ext uri="{D42A27DB-BD31-4B8C-83A1-F6EECF244321}">
                <p14:modId xmlns:p14="http://schemas.microsoft.com/office/powerpoint/2010/main" val="4105963355"/>
              </p:ext>
            </p:extLst>
          </p:nvPr>
        </p:nvGraphicFramePr>
        <p:xfrm>
          <a:off x="762000" y="561521"/>
          <a:ext cx="748211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Текстово поле 7"/>
          <p:cNvSpPr txBox="1"/>
          <p:nvPr/>
        </p:nvSpPr>
        <p:spPr>
          <a:xfrm>
            <a:off x="401302" y="398685"/>
            <a:ext cx="3150221" cy="1169551"/>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A set of factors and conditions</a:t>
            </a:r>
          </a:p>
          <a:p>
            <a:r>
              <a:rPr lang="en-US" dirty="0">
                <a:latin typeface="Tahoma" panose="020B0604030504040204" pitchFamily="34" charset="0"/>
                <a:ea typeface="Tahoma" panose="020B0604030504040204" pitchFamily="34" charset="0"/>
                <a:cs typeface="Tahoma" panose="020B0604030504040204" pitchFamily="34" charset="0"/>
              </a:rPr>
              <a:t>constituting that significant for</a:t>
            </a:r>
          </a:p>
          <a:p>
            <a:r>
              <a:rPr lang="en-US" dirty="0">
                <a:latin typeface="Tahoma" panose="020B0604030504040204" pitchFamily="34" charset="0"/>
                <a:ea typeface="Tahoma" panose="020B0604030504040204" pitchFamily="34" charset="0"/>
                <a:cs typeface="Tahoma" panose="020B0604030504040204" pitchFamily="34" charset="0"/>
              </a:rPr>
              <a:t>each student environment in which</a:t>
            </a:r>
          </a:p>
          <a:p>
            <a:r>
              <a:rPr lang="en-US" dirty="0">
                <a:latin typeface="Tahoma" panose="020B0604030504040204" pitchFamily="34" charset="0"/>
                <a:ea typeface="Tahoma" panose="020B0604030504040204" pitchFamily="34" charset="0"/>
                <a:cs typeface="Tahoma" panose="020B0604030504040204" pitchFamily="34" charset="0"/>
              </a:rPr>
              <a:t>carry out his upbringing,</a:t>
            </a:r>
          </a:p>
          <a:p>
            <a:r>
              <a:rPr lang="en-US" dirty="0">
                <a:latin typeface="Tahoma" panose="020B0604030504040204" pitchFamily="34" charset="0"/>
                <a:ea typeface="Tahoma" panose="020B0604030504040204" pitchFamily="34" charset="0"/>
                <a:cs typeface="Tahoma" panose="020B0604030504040204" pitchFamily="34" charset="0"/>
              </a:rPr>
              <a:t>education and formation as a person</a:t>
            </a:r>
            <a:r>
              <a:rPr lang="bg-BG" dirty="0">
                <a:latin typeface="Tahoma" panose="020B0604030504040204" pitchFamily="34" charset="0"/>
                <a:ea typeface="Tahoma" panose="020B0604030504040204" pitchFamily="34" charset="0"/>
                <a:cs typeface="Tahoma" panose="020B0604030504040204" pitchFamily="34" charset="0"/>
              </a:rPr>
              <a:t>.</a:t>
            </a:r>
          </a:p>
        </p:txBody>
      </p:sp>
      <p:sp>
        <p:nvSpPr>
          <p:cNvPr id="9" name="Текстово поле 8"/>
          <p:cNvSpPr txBox="1"/>
          <p:nvPr/>
        </p:nvSpPr>
        <p:spPr>
          <a:xfrm>
            <a:off x="5125695" y="1572637"/>
            <a:ext cx="4546437" cy="738664"/>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Educational environment in which they are brought up,</a:t>
            </a:r>
          </a:p>
          <a:p>
            <a:r>
              <a:rPr lang="en-US" dirty="0">
                <a:latin typeface="Tahoma" panose="020B0604030504040204" pitchFamily="34" charset="0"/>
                <a:ea typeface="Tahoma" panose="020B0604030504040204" pitchFamily="34" charset="0"/>
                <a:cs typeface="Tahoma" panose="020B0604030504040204" pitchFamily="34" charset="0"/>
              </a:rPr>
              <a:t>train and socialize students with different</a:t>
            </a:r>
          </a:p>
          <a:p>
            <a:r>
              <a:rPr lang="en-US" dirty="0">
                <a:latin typeface="Tahoma" panose="020B0604030504040204" pitchFamily="34" charset="0"/>
                <a:ea typeface="Tahoma" panose="020B0604030504040204" pitchFamily="34" charset="0"/>
                <a:cs typeface="Tahoma" panose="020B0604030504040204" pitchFamily="34" charset="0"/>
              </a:rPr>
              <a:t>ethnic / cultural affiliation</a:t>
            </a:r>
            <a:r>
              <a:rPr lang="bg-BG" dirty="0">
                <a:latin typeface="Tahoma" panose="020B0604030504040204" pitchFamily="34" charset="0"/>
                <a:ea typeface="Tahoma" panose="020B0604030504040204" pitchFamily="34" charset="0"/>
                <a:cs typeface="Tahoma" panose="020B0604030504040204" pitchFamily="34" charset="0"/>
              </a:rPr>
              <a:t>.</a:t>
            </a:r>
          </a:p>
        </p:txBody>
      </p:sp>
      <p:sp>
        <p:nvSpPr>
          <p:cNvPr id="10" name="Текстово поле 9"/>
          <p:cNvSpPr txBox="1"/>
          <p:nvPr/>
        </p:nvSpPr>
        <p:spPr>
          <a:xfrm>
            <a:off x="224972" y="2191613"/>
            <a:ext cx="4014240" cy="1354217"/>
          </a:xfrm>
          <a:prstGeom prst="rect">
            <a:avLst/>
          </a:prstGeom>
          <a:noFill/>
        </p:spPr>
        <p:txBody>
          <a:bodyPr wrap="non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Educational environment that takes into account</a:t>
            </a:r>
          </a:p>
          <a:p>
            <a:r>
              <a:rPr lang="en-US" dirty="0">
                <a:latin typeface="Tahoma" panose="020B0604030504040204" pitchFamily="34" charset="0"/>
                <a:ea typeface="Tahoma" panose="020B0604030504040204" pitchFamily="34" charset="0"/>
                <a:cs typeface="Tahoma" panose="020B0604030504040204" pitchFamily="34" charset="0"/>
              </a:rPr>
              <a:t>the needs of each student based</a:t>
            </a:r>
          </a:p>
          <a:p>
            <a:r>
              <a:rPr lang="en-US" dirty="0">
                <a:latin typeface="Tahoma" panose="020B0604030504040204" pitchFamily="34" charset="0"/>
                <a:ea typeface="Tahoma" panose="020B0604030504040204" pitchFamily="34" charset="0"/>
                <a:cs typeface="Tahoma" panose="020B0604030504040204" pitchFamily="34" charset="0"/>
              </a:rPr>
              <a:t>of its individual features -</a:t>
            </a:r>
          </a:p>
          <a:p>
            <a:r>
              <a:rPr lang="en-US" dirty="0">
                <a:latin typeface="Tahoma" panose="020B0604030504040204" pitchFamily="34" charset="0"/>
                <a:ea typeface="Tahoma" panose="020B0604030504040204" pitchFamily="34" charset="0"/>
                <a:cs typeface="Tahoma" panose="020B0604030504040204" pitchFamily="34" charset="0"/>
              </a:rPr>
              <a:t>level of development, abilities,</a:t>
            </a:r>
          </a:p>
          <a:p>
            <a:r>
              <a:rPr lang="en-US" dirty="0">
                <a:latin typeface="Tahoma" panose="020B0604030504040204" pitchFamily="34" charset="0"/>
                <a:ea typeface="Tahoma" panose="020B0604030504040204" pitchFamily="34" charset="0"/>
                <a:cs typeface="Tahoma" panose="020B0604030504040204" pitchFamily="34" charset="0"/>
              </a:rPr>
              <a:t>cultural, social and other differences</a:t>
            </a:r>
            <a:r>
              <a:rPr lang="bg-BG" dirty="0">
                <a:latin typeface="Tahoma" panose="020B0604030504040204" pitchFamily="34" charset="0"/>
                <a:ea typeface="Tahoma" panose="020B0604030504040204" pitchFamily="34" charset="0"/>
                <a:cs typeface="Tahoma" panose="020B0604030504040204" pitchFamily="34" charset="0"/>
              </a:rPr>
              <a:t>.</a:t>
            </a:r>
          </a:p>
          <a:p>
            <a:endParaRPr lang="bg-BG"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635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p:txBody>
          <a:bodyPr/>
          <a:lstStyle/>
          <a:p>
            <a:pPr marL="0" indent="0">
              <a:spcBef>
                <a:spcPts val="0"/>
              </a:spcBef>
            </a:pPr>
            <a:r>
              <a:rPr lang="en-US" sz="1400" b="1" dirty="0">
                <a:latin typeface="Tahoma" panose="020B0604030504040204" pitchFamily="34" charset="0"/>
                <a:ea typeface="Tahoma" panose="020B0604030504040204" pitchFamily="34" charset="0"/>
                <a:cs typeface="Tahoma" panose="020B0604030504040204" pitchFamily="34" charset="0"/>
              </a:rPr>
              <a:t>INCLUSIVE MULTICULTURAL EDUCATIONAL ENVIRONMENT</a:t>
            </a:r>
            <a:endParaRPr lang="bg-BG" sz="1400" b="1" dirty="0">
              <a:latin typeface="Tahoma" panose="020B0604030504040204" pitchFamily="34" charset="0"/>
              <a:ea typeface="Tahoma" panose="020B0604030504040204" pitchFamily="34" charset="0"/>
              <a:cs typeface="Tahoma" panose="020B0604030504040204" pitchFamily="34" charset="0"/>
            </a:endParaRPr>
          </a:p>
        </p:txBody>
      </p:sp>
      <p:sp>
        <p:nvSpPr>
          <p:cNvPr id="20" name="Текстов контейнер 19"/>
          <p:cNvSpPr>
            <a:spLocks noGrp="1"/>
          </p:cNvSpPr>
          <p:nvPr>
            <p:ph type="body" idx="2"/>
          </p:nvPr>
        </p:nvSpPr>
        <p:spPr>
          <a:xfrm>
            <a:off x="4884420" y="581409"/>
            <a:ext cx="4084320" cy="4225784"/>
          </a:xfrm>
        </p:spPr>
        <p:txBody>
          <a:bodyPr/>
          <a:lstStyle/>
          <a:p>
            <a:pPr marL="0" indent="-360000" algn="just">
              <a:buClr>
                <a:schemeClr val="accent2"/>
              </a:buClr>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Educational environment oriented to the student's personality. Each student is valued for their individuality and culture.</a:t>
            </a:r>
          </a:p>
          <a:p>
            <a:pPr marL="0" indent="0" algn="just">
              <a:buClr>
                <a:schemeClr val="accent2"/>
              </a:buClr>
            </a:pPr>
            <a:endParaRPr lang="bg-BG" dirty="0">
              <a:latin typeface="Tahoma" panose="020B0604030504040204" pitchFamily="34" charset="0"/>
              <a:ea typeface="Tahoma" panose="020B0604030504040204" pitchFamily="34" charset="0"/>
              <a:cs typeface="Tahoma" panose="020B0604030504040204" pitchFamily="34" charset="0"/>
            </a:endParaRPr>
          </a:p>
          <a:p>
            <a:pPr marL="0" indent="-360000" algn="just">
              <a:buClr>
                <a:schemeClr val="accent2"/>
              </a:buClr>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Educational space in which pedagogical approaches are applied, recognizing and taking into account the specifics of cultural diversity.</a:t>
            </a:r>
          </a:p>
          <a:p>
            <a:pPr marL="0" indent="0" algn="just">
              <a:buClr>
                <a:schemeClr val="accent2"/>
              </a:buClr>
            </a:pPr>
            <a:endParaRPr lang="ru-RU" dirty="0">
              <a:latin typeface="Tahoma" panose="020B0604030504040204" pitchFamily="34" charset="0"/>
              <a:ea typeface="Tahoma" panose="020B0604030504040204" pitchFamily="34" charset="0"/>
              <a:cs typeface="Tahoma" panose="020B0604030504040204" pitchFamily="34" charset="0"/>
            </a:endParaRPr>
          </a:p>
          <a:p>
            <a:pPr marL="0" indent="-360000" algn="just">
              <a:buClr>
                <a:schemeClr val="accent2"/>
              </a:buClr>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A safe and secure environment that provides conditions for each student to feel protected and free to develop their abilities</a:t>
            </a:r>
            <a:r>
              <a:rPr lang="bg-BG" dirty="0">
                <a:latin typeface="Tahoma" panose="020B0604030504040204" pitchFamily="34" charset="0"/>
                <a:ea typeface="Tahoma" panose="020B0604030504040204" pitchFamily="34" charset="0"/>
                <a:cs typeface="Tahoma" panose="020B0604030504040204" pitchFamily="34" charset="0"/>
              </a:rPr>
              <a:t>.</a:t>
            </a:r>
          </a:p>
          <a:p>
            <a:pPr marL="0" indent="0" algn="just">
              <a:buClr>
                <a:schemeClr val="accent2"/>
              </a:buClr>
            </a:pPr>
            <a:endParaRPr lang="bg-BG" dirty="0">
              <a:latin typeface="Tahoma" panose="020B0604030504040204" pitchFamily="34" charset="0"/>
              <a:ea typeface="Tahoma" panose="020B0604030504040204" pitchFamily="34" charset="0"/>
              <a:cs typeface="Tahoma" panose="020B0604030504040204" pitchFamily="34" charset="0"/>
            </a:endParaRPr>
          </a:p>
          <a:p>
            <a:pPr marL="0" indent="-360000" algn="just">
              <a:buClr>
                <a:schemeClr val="accent2"/>
              </a:buClr>
              <a:buFont typeface="Wingdings" panose="05000000000000000000" pitchFamily="2" charset="2"/>
              <a:buChar char="ü"/>
            </a:pPr>
            <a:r>
              <a:rPr lang="en-US" dirty="0">
                <a:latin typeface="Tahoma" panose="020B0604030504040204" pitchFamily="34" charset="0"/>
                <a:ea typeface="Tahoma" panose="020B0604030504040204" pitchFamily="34" charset="0"/>
                <a:cs typeface="Tahoma" panose="020B0604030504040204" pitchFamily="34" charset="0"/>
              </a:rPr>
              <a:t>An environment dominated by respect, understanding and tolerance and fostering teamwork and cooperation</a:t>
            </a:r>
            <a:r>
              <a:rPr lang="bg-BG" dirty="0">
                <a:latin typeface="Tahoma" panose="020B0604030504040204" pitchFamily="34" charset="0"/>
                <a:ea typeface="Tahoma" panose="020B0604030504040204" pitchFamily="34" charset="0"/>
                <a:cs typeface="Tahoma" panose="020B0604030504040204" pitchFamily="34" charset="0"/>
              </a:rPr>
              <a:t>.</a:t>
            </a:r>
          </a:p>
        </p:txBody>
      </p:sp>
      <p:pic>
        <p:nvPicPr>
          <p:cNvPr id="22" name="Контейнер за картина 21"/>
          <p:cNvPicPr>
            <a:picLocks noGrp="1" noChangeAspect="1"/>
          </p:cNvPicPr>
          <p:nvPr>
            <p:ph type="pic" idx="3"/>
          </p:nvPr>
        </p:nvPicPr>
        <p:blipFill>
          <a:blip r:embed="rId2">
            <a:extLst>
              <a:ext uri="{28A0092B-C50C-407E-A947-70E740481C1C}">
                <a14:useLocalDpi xmlns:a14="http://schemas.microsoft.com/office/drawing/2010/main" val="0"/>
              </a:ext>
            </a:extLst>
          </a:blip>
          <a:stretch>
            <a:fillRect/>
          </a:stretch>
        </p:blipFill>
        <p:spPr>
          <a:xfrm>
            <a:off x="137160" y="1163478"/>
            <a:ext cx="4594861" cy="3061647"/>
          </a:xfrm>
        </p:spPr>
      </p:pic>
    </p:spTree>
    <p:extLst>
      <p:ext uri="{BB962C8B-B14F-4D97-AF65-F5344CB8AC3E}">
        <p14:creationId xmlns:p14="http://schemas.microsoft.com/office/powerpoint/2010/main" val="3605704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p:txBody>
          <a:bodyPr/>
          <a:lstStyle/>
          <a:p>
            <a:pPr marL="0" indent="0"/>
            <a:r>
              <a:rPr lang="en-US" sz="1800" b="1" dirty="0">
                <a:latin typeface="Tahoma" panose="020B0604030504040204" pitchFamily="34" charset="0"/>
                <a:ea typeface="Tahoma" panose="020B0604030504040204" pitchFamily="34" charset="0"/>
                <a:cs typeface="Tahoma" panose="020B0604030504040204" pitchFamily="34" charset="0"/>
              </a:rPr>
              <a:t>EXAMPLES</a:t>
            </a:r>
            <a:endParaRPr lang="bg-BG" sz="1800" b="1" dirty="0">
              <a:latin typeface="Tahoma" panose="020B0604030504040204" pitchFamily="34" charset="0"/>
              <a:ea typeface="Tahoma" panose="020B0604030504040204" pitchFamily="34" charset="0"/>
              <a:cs typeface="Tahoma" panose="020B0604030504040204" pitchFamily="34" charset="0"/>
            </a:endParaRPr>
          </a:p>
        </p:txBody>
      </p:sp>
      <p:sp>
        <p:nvSpPr>
          <p:cNvPr id="8" name="Правоъгълник 7"/>
          <p:cNvSpPr/>
          <p:nvPr/>
        </p:nvSpPr>
        <p:spPr>
          <a:xfrm>
            <a:off x="300990" y="2998701"/>
            <a:ext cx="4061460" cy="738664"/>
          </a:xfrm>
          <a:prstGeom prst="rect">
            <a:avLst/>
          </a:prstGeom>
        </p:spPr>
        <p:txBody>
          <a:bodyPr wrap="square">
            <a:spAutoFit/>
          </a:bodyPr>
          <a:lstStyle/>
          <a:p>
            <a:pPr algn="just"/>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Curriculum design is developed and learning technologies are used in accordance with the diversity of cultures</a:t>
            </a:r>
            <a:r>
              <a:rPr lang="bg-BG" dirty="0">
                <a:solidFill>
                  <a:schemeClr val="accent2"/>
                </a:solidFill>
                <a:latin typeface="Tahoma" panose="020B0604030504040204" pitchFamily="34" charset="0"/>
                <a:ea typeface="Tahoma" panose="020B0604030504040204" pitchFamily="34" charset="0"/>
                <a:cs typeface="Tahoma" panose="020B0604030504040204" pitchFamily="34" charset="0"/>
              </a:rPr>
              <a:t>.</a:t>
            </a:r>
          </a:p>
        </p:txBody>
      </p:sp>
      <p:sp>
        <p:nvSpPr>
          <p:cNvPr id="9" name="Правоъгълник 8"/>
          <p:cNvSpPr/>
          <p:nvPr/>
        </p:nvSpPr>
        <p:spPr>
          <a:xfrm>
            <a:off x="4472940" y="3737365"/>
            <a:ext cx="4351020" cy="738664"/>
          </a:xfrm>
          <a:prstGeom prst="rect">
            <a:avLst/>
          </a:prstGeom>
        </p:spPr>
        <p:txBody>
          <a:bodyPr wrap="square">
            <a:spAutoFit/>
          </a:bodyPr>
          <a:lstStyle/>
          <a:p>
            <a:pPr algn="just"/>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Various projects for intercultural communication are developed and implemented - in the classroom and in extracurricular activities</a:t>
            </a:r>
            <a:r>
              <a:rPr lang="bg-BG" dirty="0">
                <a:solidFill>
                  <a:schemeClr val="accent3"/>
                </a:solidFill>
                <a:latin typeface="Tahoma" panose="020B0604030504040204" pitchFamily="34" charset="0"/>
                <a:ea typeface="Tahoma" panose="020B0604030504040204" pitchFamily="34" charset="0"/>
                <a:cs typeface="Tahoma" panose="020B0604030504040204" pitchFamily="34" charset="0"/>
              </a:rPr>
              <a:t>.</a:t>
            </a:r>
          </a:p>
        </p:txBody>
      </p:sp>
      <p:sp>
        <p:nvSpPr>
          <p:cNvPr id="10" name="Правоъгълник 9"/>
          <p:cNvSpPr/>
          <p:nvPr/>
        </p:nvSpPr>
        <p:spPr>
          <a:xfrm>
            <a:off x="4472940" y="1525956"/>
            <a:ext cx="4183380" cy="1169551"/>
          </a:xfrm>
          <a:prstGeom prst="rect">
            <a:avLst/>
          </a:prstGeom>
        </p:spPr>
        <p:txBody>
          <a:bodyPr wrap="square">
            <a:spAutoFit/>
          </a:bodyPr>
          <a:lstStyle/>
          <a:p>
            <a:pPr algn="just"/>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Programs are developed and implemented for additional support for students who have problems with language acquisition, resp. with learning; methods are used to increase motivation and to overcome communication problems</a:t>
            </a:r>
            <a:r>
              <a:rPr lang="bg-BG" dirty="0">
                <a:solidFill>
                  <a:schemeClr val="accent3"/>
                </a:solidFill>
                <a:latin typeface="Tahoma" panose="020B0604030504040204" pitchFamily="34" charset="0"/>
                <a:ea typeface="Tahoma" panose="020B0604030504040204" pitchFamily="34" charset="0"/>
                <a:cs typeface="Tahoma" panose="020B0604030504040204" pitchFamily="34" charset="0"/>
              </a:rPr>
              <a:t>.</a:t>
            </a:r>
          </a:p>
        </p:txBody>
      </p:sp>
      <p:sp>
        <p:nvSpPr>
          <p:cNvPr id="11" name="Правоъгълник 10"/>
          <p:cNvSpPr/>
          <p:nvPr/>
        </p:nvSpPr>
        <p:spPr>
          <a:xfrm>
            <a:off x="300990" y="860507"/>
            <a:ext cx="3836670" cy="954107"/>
          </a:xfrm>
          <a:prstGeom prst="rect">
            <a:avLst/>
          </a:prstGeom>
        </p:spPr>
        <p:txBody>
          <a:bodyPr wrap="square">
            <a:spAutoFit/>
          </a:bodyPr>
          <a:lstStyle/>
          <a:p>
            <a:pPr algn="just"/>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The causes of certain educational deficits, problems with communication and the level of motivation and learning needs are investigated and identified.</a:t>
            </a:r>
            <a:endParaRPr lang="bg-BG"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987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151851"/>
            <a:ext cx="9144000" cy="427286"/>
          </a:xfrm>
        </p:spPr>
        <p:txBody>
          <a:bodyPr/>
          <a:lstStyle/>
          <a:p>
            <a:pPr marL="0" indent="0">
              <a:spcBef>
                <a:spcPts val="0"/>
              </a:spcBef>
            </a:pPr>
            <a:r>
              <a:rPr lang="en-US" sz="1600" b="1" dirty="0">
                <a:latin typeface="Tahoma" panose="020B0604030504040204" pitchFamily="34" charset="0"/>
                <a:ea typeface="Tahoma" panose="020B0604030504040204" pitchFamily="34" charset="0"/>
                <a:cs typeface="Tahoma" panose="020B0604030504040204" pitchFamily="34" charset="0"/>
              </a:rPr>
              <a:t>Organization of an inclusive multicultural educational environment</a:t>
            </a:r>
            <a:endParaRPr lang="bg-BG" sz="1600" b="1" dirty="0">
              <a:latin typeface="Tahoma" panose="020B0604030504040204" pitchFamily="34" charset="0"/>
              <a:ea typeface="Tahoma" panose="020B0604030504040204" pitchFamily="34" charset="0"/>
              <a:cs typeface="Tahoma" panose="020B0604030504040204" pitchFamily="34" charset="0"/>
            </a:endParaRPr>
          </a:p>
        </p:txBody>
      </p:sp>
      <p:sp>
        <p:nvSpPr>
          <p:cNvPr id="16" name="Текстов контейнер 2"/>
          <p:cNvSpPr txBox="1">
            <a:spLocks/>
          </p:cNvSpPr>
          <p:nvPr/>
        </p:nvSpPr>
        <p:spPr>
          <a:xfrm>
            <a:off x="4439961" y="804580"/>
            <a:ext cx="4167010" cy="76676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285750" indent="-285750" algn="just">
              <a:buClr>
                <a:schemeClr val="accent3"/>
              </a:buClr>
              <a:buFont typeface="Wingdings" panose="05000000000000000000" pitchFamily="2" charset="2"/>
              <a:buChar char="ü"/>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 competent teacher organizes the environment, taking into account and taking into account the cultural diversity in the classroom</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17" name="Текстово поле 16"/>
          <p:cNvSpPr txBox="1"/>
          <p:nvPr/>
        </p:nvSpPr>
        <p:spPr>
          <a:xfrm>
            <a:off x="198161" y="3289255"/>
            <a:ext cx="4151086" cy="738664"/>
          </a:xfrm>
          <a:prstGeom prst="rect">
            <a:avLst/>
          </a:prstGeom>
          <a:noFill/>
        </p:spPr>
        <p:txBody>
          <a:bodyPr wrap="square" rtlCol="0">
            <a:spAutoFit/>
          </a:bodyPr>
          <a:lstStyle/>
          <a:p>
            <a:pPr algn="just">
              <a:buClr>
                <a:schemeClr val="accent2"/>
              </a:buClr>
            </a:pPr>
            <a:r>
              <a:rPr lang="en-US" b="1" dirty="0">
                <a:solidFill>
                  <a:schemeClr val="accent3"/>
                </a:solidFill>
                <a:latin typeface="Tahoma" panose="020B0604030504040204" pitchFamily="34" charset="0"/>
                <a:ea typeface="Tahoma" panose="020B0604030504040204" pitchFamily="34" charset="0"/>
                <a:cs typeface="Tahoma" panose="020B0604030504040204" pitchFamily="34" charset="0"/>
              </a:rPr>
              <a:t>The environment should bring peace and security, to create a feeling in the student that he is part of his personal space</a:t>
            </a:r>
            <a:r>
              <a:rPr lang="bg-BG" b="1" dirty="0">
                <a:solidFill>
                  <a:schemeClr val="accent3"/>
                </a:solidFill>
                <a:latin typeface="Tahoma" panose="020B0604030504040204" pitchFamily="34" charset="0"/>
                <a:ea typeface="Tahoma" panose="020B0604030504040204" pitchFamily="34" charset="0"/>
                <a:cs typeface="Tahoma" panose="020B0604030504040204" pitchFamily="34" charset="0"/>
              </a:rPr>
              <a:t>.</a:t>
            </a:r>
          </a:p>
        </p:txBody>
      </p:sp>
      <p:sp>
        <p:nvSpPr>
          <p:cNvPr id="6" name="Правоъгълник 5"/>
          <p:cNvSpPr/>
          <p:nvPr/>
        </p:nvSpPr>
        <p:spPr>
          <a:xfrm>
            <a:off x="4439961" y="4085976"/>
            <a:ext cx="4259134" cy="954107"/>
          </a:xfrm>
          <a:prstGeom prst="rect">
            <a:avLst/>
          </a:prstGeom>
        </p:spPr>
        <p:txBody>
          <a:bodyPr wrap="square">
            <a:spAutoFit/>
          </a:bodyPr>
          <a:lstStyle/>
          <a:p>
            <a:pPr marL="285750" indent="-285750" algn="just">
              <a:buClr>
                <a:schemeClr val="accent2"/>
              </a:buClr>
              <a:buFont typeface="Wingdings" panose="05000000000000000000" pitchFamily="2" charset="2"/>
              <a:buChar char="ü"/>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 interior is tailored to the age of the students. Opportunities are provided for providing learning resources to help students in the learning process</a:t>
            </a:r>
            <a:r>
              <a:rPr lang="bg-BG" dirty="0">
                <a:latin typeface="Tahoma" panose="020B0604030504040204" pitchFamily="34" charset="0"/>
                <a:ea typeface="Tahoma" panose="020B0604030504040204" pitchFamily="34" charset="0"/>
                <a:cs typeface="Tahoma" panose="020B0604030504040204" pitchFamily="34" charset="0"/>
              </a:rPr>
              <a:t>.</a:t>
            </a:r>
          </a:p>
        </p:txBody>
      </p:sp>
      <p:sp>
        <p:nvSpPr>
          <p:cNvPr id="7" name="Правоъгълник 6"/>
          <p:cNvSpPr/>
          <p:nvPr/>
        </p:nvSpPr>
        <p:spPr>
          <a:xfrm>
            <a:off x="4439961" y="2899709"/>
            <a:ext cx="4259134" cy="954107"/>
          </a:xfrm>
          <a:prstGeom prst="rect">
            <a:avLst/>
          </a:prstGeom>
        </p:spPr>
        <p:txBody>
          <a:bodyPr wrap="square">
            <a:spAutoFit/>
          </a:bodyPr>
          <a:lstStyle/>
          <a:p>
            <a:pPr marL="285750" indent="-285750" algn="just">
              <a:buClr>
                <a:schemeClr val="accent2"/>
              </a:buClr>
              <a:buFont typeface="Wingdings" panose="05000000000000000000" pitchFamily="2" charset="2"/>
              <a:buChar char="ü"/>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A space (corner, exhibition) is provided in which students can arrange objects, symbols and materials related to the culture and traditions of their community.</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Правоъгълник 19"/>
          <p:cNvSpPr/>
          <p:nvPr/>
        </p:nvSpPr>
        <p:spPr>
          <a:xfrm>
            <a:off x="198161" y="1167105"/>
            <a:ext cx="4151086" cy="738664"/>
          </a:xfrm>
          <a:prstGeom prst="rect">
            <a:avLst/>
          </a:prstGeom>
        </p:spPr>
        <p:txBody>
          <a:bodyPr wrap="square">
            <a:spAutoFit/>
          </a:bodyPr>
          <a:lstStyle/>
          <a:p>
            <a:pPr algn="just"/>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The organization of the learning space is an important element of the management of the inclusive educational environment</a:t>
            </a:r>
            <a:r>
              <a:rPr lang="bg-BG"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p>
        </p:txBody>
      </p:sp>
      <p:sp>
        <p:nvSpPr>
          <p:cNvPr id="21" name="Текстов контейнер 2"/>
          <p:cNvSpPr txBox="1">
            <a:spLocks/>
          </p:cNvSpPr>
          <p:nvPr/>
        </p:nvSpPr>
        <p:spPr>
          <a:xfrm>
            <a:off x="4439961" y="1708071"/>
            <a:ext cx="4259134" cy="80401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285750" indent="-285750" algn="just">
              <a:buClr>
                <a:schemeClr val="accent3"/>
              </a:buClr>
              <a:buFont typeface="Wingdings" panose="05000000000000000000" pitchFamily="2" charset="2"/>
              <a:buChar char="ü"/>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The competent teacher encourages the participation of students in organizing the learning space in the classroom</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707289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50907"/>
            <a:ext cx="9144000" cy="682065"/>
          </a:xfrm>
        </p:spPr>
        <p:txBody>
          <a:bodyPr/>
          <a:lstStyle/>
          <a:p>
            <a:pPr marL="0" indent="0">
              <a:spcBef>
                <a:spcPts val="0"/>
              </a:spcBef>
            </a:pPr>
            <a:r>
              <a:rPr lang="en-US" sz="1600" b="1" dirty="0">
                <a:latin typeface="Tahoma" panose="020B0604030504040204" pitchFamily="34" charset="0"/>
                <a:ea typeface="Tahoma" panose="020B0604030504040204" pitchFamily="34" charset="0"/>
                <a:cs typeface="Tahoma" panose="020B0604030504040204" pitchFamily="34" charset="0"/>
              </a:rPr>
              <a:t>Effective technologies for building inclusive</a:t>
            </a:r>
          </a:p>
          <a:p>
            <a:pPr marL="0" indent="0">
              <a:spcBef>
                <a:spcPts val="0"/>
              </a:spcBef>
            </a:pPr>
            <a:r>
              <a:rPr lang="en-US" sz="1600" b="1" dirty="0">
                <a:latin typeface="Tahoma" panose="020B0604030504040204" pitchFamily="34" charset="0"/>
                <a:ea typeface="Tahoma" panose="020B0604030504040204" pitchFamily="34" charset="0"/>
                <a:cs typeface="Tahoma" panose="020B0604030504040204" pitchFamily="34" charset="0"/>
              </a:rPr>
              <a:t>multicultural educational environment</a:t>
            </a:r>
            <a:endParaRPr lang="bg-BG" sz="1600" b="1" dirty="0">
              <a:latin typeface="Tahoma" panose="020B0604030504040204" pitchFamily="34" charset="0"/>
              <a:ea typeface="Tahoma" panose="020B0604030504040204" pitchFamily="34" charset="0"/>
              <a:cs typeface="Tahoma" panose="020B0604030504040204" pitchFamily="34" charset="0"/>
            </a:endParaRPr>
          </a:p>
        </p:txBody>
      </p:sp>
      <p:sp>
        <p:nvSpPr>
          <p:cNvPr id="4" name="Текстов контейнер 3"/>
          <p:cNvSpPr>
            <a:spLocks noGrp="1"/>
          </p:cNvSpPr>
          <p:nvPr>
            <p:ph type="body" idx="2"/>
          </p:nvPr>
        </p:nvSpPr>
        <p:spPr>
          <a:xfrm>
            <a:off x="399143" y="551543"/>
            <a:ext cx="3135086" cy="4010344"/>
          </a:xfrm>
        </p:spPr>
        <p:txBody>
          <a:bodyPr/>
          <a:lstStyle/>
          <a:p>
            <a:pPr marL="0"/>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Collaborative learning</a:t>
            </a:r>
            <a:endParaRPr lang="bg-BG"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algn="l"/>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A basic approach in building relationships typical of an inclusive multicultural educational environment</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57150" indent="-285750" algn="just">
              <a:buClr>
                <a:schemeClr val="accent3"/>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Respect for the individual</a:t>
            </a:r>
          </a:p>
          <a:p>
            <a:pPr marL="57150" indent="-285750" algn="just">
              <a:buClr>
                <a:schemeClr val="accent3"/>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Respect for different opinions</a:t>
            </a:r>
          </a:p>
          <a:p>
            <a:pPr marL="57150" indent="-285750" algn="just">
              <a:buClr>
                <a:schemeClr val="accent3"/>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Partnership, teamwork</a:t>
            </a:r>
          </a:p>
          <a:p>
            <a:pPr marL="57150" indent="-285750" algn="just">
              <a:buClr>
                <a:schemeClr val="accent3"/>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Empathy</a:t>
            </a:r>
          </a:p>
          <a:p>
            <a:pPr marL="57150" indent="-285750" algn="just">
              <a:buClr>
                <a:schemeClr val="accent3"/>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Emotion management</a:t>
            </a:r>
          </a:p>
          <a:p>
            <a:pPr marL="57150" indent="-285750" algn="just">
              <a:buClr>
                <a:schemeClr val="accent3"/>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Behavior control in extreme situations</a:t>
            </a:r>
          </a:p>
          <a:p>
            <a:pPr marL="57150" indent="-285750" algn="just">
              <a:buClr>
                <a:schemeClr val="accent3"/>
              </a:buClr>
              <a:buFont typeface="Wingdings" panose="05000000000000000000" pitchFamily="2" charset="2"/>
              <a:buChar char="Ø"/>
            </a:pP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Socially responsible behavior towards others and towards oneself</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Текстово поле 4"/>
          <p:cNvSpPr txBox="1"/>
          <p:nvPr/>
        </p:nvSpPr>
        <p:spPr>
          <a:xfrm>
            <a:off x="4180548" y="1110165"/>
            <a:ext cx="4768143" cy="2246769"/>
          </a:xfrm>
          <a:prstGeom prst="rect">
            <a:avLst/>
          </a:prstGeom>
          <a:noFill/>
        </p:spPr>
        <p:txBody>
          <a:bodyPr wrap="square" rtlCol="0">
            <a:spAutoFit/>
          </a:bodyPr>
          <a:lstStyle/>
          <a:p>
            <a:pPr algn="just"/>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It is based on the idea of ​​equality and partnerships between all participants in solving the set training tasks</a:t>
            </a:r>
            <a:r>
              <a:rPr lang="bg-BG" dirty="0">
                <a:solidFill>
                  <a:schemeClr val="accent2"/>
                </a:solidFill>
                <a:latin typeface="Tahoma" panose="020B0604030504040204" pitchFamily="34" charset="0"/>
                <a:ea typeface="Tahoma" panose="020B0604030504040204" pitchFamily="34" charset="0"/>
                <a:cs typeface="Tahoma" panose="020B0604030504040204" pitchFamily="34" charset="0"/>
              </a:rPr>
              <a:t>.</a:t>
            </a:r>
          </a:p>
          <a:p>
            <a:pPr algn="just"/>
            <a:endParaRPr lang="bg-BG" dirty="0">
              <a:latin typeface="Tahoma" panose="020B0604030504040204" pitchFamily="34" charset="0"/>
              <a:ea typeface="Tahoma" panose="020B0604030504040204" pitchFamily="34" charset="0"/>
              <a:cs typeface="Tahoma" panose="020B0604030504040204" pitchFamily="34" charset="0"/>
            </a:endParaRPr>
          </a:p>
          <a:p>
            <a:pPr algn="just"/>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Success in solving tasks depends on good communication, constructive ideas of each participant and teamwork</a:t>
            </a:r>
            <a:r>
              <a:rPr lang="bg-BG" dirty="0">
                <a:solidFill>
                  <a:schemeClr val="accent3"/>
                </a:solidFill>
                <a:latin typeface="Tahoma" panose="020B0604030504040204" pitchFamily="34" charset="0"/>
                <a:ea typeface="Tahoma" panose="020B0604030504040204" pitchFamily="34" charset="0"/>
                <a:cs typeface="Tahoma" panose="020B0604030504040204" pitchFamily="34" charset="0"/>
              </a:rPr>
              <a:t>.</a:t>
            </a:r>
          </a:p>
          <a:p>
            <a:pPr algn="just"/>
            <a:endParaRPr lang="bg-BG" dirty="0">
              <a:latin typeface="Tahoma" panose="020B0604030504040204" pitchFamily="34" charset="0"/>
              <a:ea typeface="Tahoma" panose="020B0604030504040204" pitchFamily="34" charset="0"/>
              <a:cs typeface="Tahoma" panose="020B0604030504040204" pitchFamily="34" charset="0"/>
            </a:endParaRPr>
          </a:p>
          <a:p>
            <a:pPr algn="just"/>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Leading is the understanding that the team represents</a:t>
            </a:r>
          </a:p>
          <a:p>
            <a:pPr algn="just"/>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a cohesive group whose members interact for the achievement of a specific goal and strive to achieve an effective result</a:t>
            </a:r>
            <a:r>
              <a:rPr lang="bg-BG" dirty="0">
                <a:solidFill>
                  <a:schemeClr val="accent2"/>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921094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 контейнер 1"/>
          <p:cNvSpPr>
            <a:spLocks noGrp="1"/>
          </p:cNvSpPr>
          <p:nvPr>
            <p:ph type="body" idx="1"/>
          </p:nvPr>
        </p:nvSpPr>
        <p:spPr>
          <a:xfrm>
            <a:off x="0" y="58323"/>
            <a:ext cx="9132848" cy="573048"/>
          </a:xfrm>
        </p:spPr>
        <p:txBody>
          <a:bodyPr/>
          <a:lstStyle/>
          <a:p>
            <a:pPr marL="0" indent="0">
              <a:spcBef>
                <a:spcPts val="0"/>
              </a:spcBef>
            </a:pPr>
            <a:r>
              <a:rPr lang="en-US" sz="1600" b="1" dirty="0">
                <a:latin typeface="Tahoma" panose="020B0604030504040204" pitchFamily="34" charset="0"/>
                <a:ea typeface="Tahoma" panose="020B0604030504040204" pitchFamily="34" charset="0"/>
                <a:cs typeface="Tahoma" panose="020B0604030504040204" pitchFamily="34" charset="0"/>
              </a:rPr>
              <a:t>Effective technologies for building inclusive</a:t>
            </a:r>
          </a:p>
          <a:p>
            <a:pPr marL="0" indent="0">
              <a:spcBef>
                <a:spcPts val="0"/>
              </a:spcBef>
            </a:pPr>
            <a:r>
              <a:rPr lang="en-US" sz="1600" b="1" dirty="0">
                <a:latin typeface="Tahoma" panose="020B0604030504040204" pitchFamily="34" charset="0"/>
                <a:ea typeface="Tahoma" panose="020B0604030504040204" pitchFamily="34" charset="0"/>
                <a:cs typeface="Tahoma" panose="020B0604030504040204" pitchFamily="34" charset="0"/>
              </a:rPr>
              <a:t>multicultural educational environment</a:t>
            </a:r>
            <a:endParaRPr lang="bg-BG" sz="1600" b="1" dirty="0">
              <a:latin typeface="Tahoma" panose="020B0604030504040204" pitchFamily="34" charset="0"/>
              <a:ea typeface="Tahoma" panose="020B0604030504040204" pitchFamily="34" charset="0"/>
              <a:cs typeface="Tahoma" panose="020B0604030504040204" pitchFamily="34" charset="0"/>
            </a:endParaRPr>
          </a:p>
        </p:txBody>
      </p:sp>
      <p:sp>
        <p:nvSpPr>
          <p:cNvPr id="3" name="Текстов контейнер 2"/>
          <p:cNvSpPr>
            <a:spLocks noGrp="1"/>
          </p:cNvSpPr>
          <p:nvPr>
            <p:ph type="body" idx="2"/>
          </p:nvPr>
        </p:nvSpPr>
        <p:spPr>
          <a:xfrm>
            <a:off x="90802" y="522780"/>
            <a:ext cx="3421655" cy="2463534"/>
          </a:xfrm>
        </p:spPr>
        <p:txBody>
          <a:bodyPr/>
          <a:lstStyle/>
          <a:p>
            <a:pPr marL="0" indent="0"/>
            <a:r>
              <a:rPr lang="en-GB" b="1" dirty="0">
                <a:solidFill>
                  <a:schemeClr val="accent2"/>
                </a:solidFill>
                <a:latin typeface="Tahoma" panose="020B0604030504040204" pitchFamily="34" charset="0"/>
                <a:ea typeface="Tahoma" panose="020B0604030504040204" pitchFamily="34" charset="0"/>
                <a:cs typeface="Tahoma" panose="020B0604030504040204" pitchFamily="34" charset="0"/>
              </a:rPr>
              <a:t>Cooperative learning</a:t>
            </a:r>
            <a:endParaRPr lang="bg-BG"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indent="0"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A variety of collaborative learning, which is working together and joining forces to solve a common task, but each of the "cooperators" performs a certain part of the work, important enough and responsible for a successful end result</a:t>
            </a:r>
            <a:r>
              <a:rPr lang="bg-BG"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4" name="Текстов контейнер 2"/>
          <p:cNvSpPr txBox="1">
            <a:spLocks/>
          </p:cNvSpPr>
          <p:nvPr/>
        </p:nvSpPr>
        <p:spPr>
          <a:xfrm>
            <a:off x="457201" y="2986314"/>
            <a:ext cx="8302082" cy="164286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Project-based learning</a:t>
            </a:r>
            <a:endParaRPr lang="bg-BG"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indent="0"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Personality-oriented technology for organizing the independent activity of students, integrating the problem approach, group work, research methods. Training aimed at developing initiative, creativity, research skills by solving interesting tasks or problems for students, mainly of a practical nature. It involves self-organization and self-management of the team, which stimulates teamwork and cooperation.</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Текстов контейнер 2"/>
          <p:cNvSpPr txBox="1">
            <a:spLocks/>
          </p:cNvSpPr>
          <p:nvPr/>
        </p:nvSpPr>
        <p:spPr>
          <a:xfrm>
            <a:off x="3708400" y="833996"/>
            <a:ext cx="5225143" cy="176100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r>
              <a:rPr lang="en-US" b="1" dirty="0">
                <a:solidFill>
                  <a:schemeClr val="accent2"/>
                </a:solidFill>
                <a:latin typeface="Tahoma" panose="020B0604030504040204" pitchFamily="34" charset="0"/>
                <a:ea typeface="Tahoma" panose="020B0604030504040204" pitchFamily="34" charset="0"/>
                <a:cs typeface="Tahoma" panose="020B0604030504040204" pitchFamily="34" charset="0"/>
              </a:rPr>
              <a:t>Problem-based learning</a:t>
            </a:r>
            <a:endParaRPr lang="bg-BG"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marL="0" indent="0" algn="just"/>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Learning focused on the acquisition of new knowledge by solving a problem. It requires activity and independence on the part of students, creativity, combinability and cooperation between them.</a:t>
            </a:r>
            <a:endParaRPr lang="bg-BG"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3197382"/>
      </p:ext>
    </p:extLst>
  </p:cSld>
  <p:clrMapOvr>
    <a:masterClrMapping/>
  </p:clrMapOvr>
</p:sld>
</file>

<file path=ppt/theme/theme1.xml><?xml version="1.0" encoding="utf-8"?>
<a:theme xmlns:a="http://schemas.openxmlformats.org/drawingml/2006/main" name="Cover and End Slide Master">
  <a:themeElements>
    <a:clrScheme name="ALLPPT-COLOR-A09">
      <a:dk1>
        <a:srgbClr val="000000"/>
      </a:dk1>
      <a:lt1>
        <a:srgbClr val="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9">
      <a:dk1>
        <a:srgbClr val="000000"/>
      </a:dk1>
      <a:lt1>
        <a:srgbClr val="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19191</TotalTime>
  <Words>1680</Words>
  <Application>Microsoft Office PowerPoint</Application>
  <PresentationFormat>Diavoorstelling (16:9)</PresentationFormat>
  <Paragraphs>137</Paragraphs>
  <Slides>15</Slides>
  <Notes>2</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15</vt:i4>
      </vt:variant>
    </vt:vector>
  </HeadingPairs>
  <TitlesOfParts>
    <vt:vector size="22" baseType="lpstr">
      <vt:lpstr>Tahoma</vt:lpstr>
      <vt:lpstr>Malgun Gothic</vt:lpstr>
      <vt:lpstr>Arial</vt:lpstr>
      <vt:lpstr>Wingdings</vt:lpstr>
      <vt:lpstr>Symbol</vt:lpstr>
      <vt:lpstr>Cover and End Slide Master</vt:lpstr>
      <vt:lpstr>Contents Slide Master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googleslidesppt.com;allppt.com</dc:creator>
  <cp:lastModifiedBy>Melanie Hall</cp:lastModifiedBy>
  <cp:revision>319</cp:revision>
  <dcterms:created xsi:type="dcterms:W3CDTF">2016-12-05T23:26:54Z</dcterms:created>
  <dcterms:modified xsi:type="dcterms:W3CDTF">2022-02-03T10:58:12Z</dcterms:modified>
</cp:coreProperties>
</file>