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19"/>
  </p:notesMasterIdLst>
  <p:sldIdLst>
    <p:sldId id="256" r:id="rId3"/>
    <p:sldId id="314" r:id="rId4"/>
    <p:sldId id="337" r:id="rId5"/>
    <p:sldId id="357" r:id="rId6"/>
    <p:sldId id="365" r:id="rId7"/>
    <p:sldId id="366" r:id="rId8"/>
    <p:sldId id="364" r:id="rId9"/>
    <p:sldId id="368" r:id="rId10"/>
    <p:sldId id="363" r:id="rId11"/>
    <p:sldId id="367" r:id="rId12"/>
    <p:sldId id="350" r:id="rId13"/>
    <p:sldId id="351" r:id="rId14"/>
    <p:sldId id="342" r:id="rId15"/>
    <p:sldId id="358" r:id="rId16"/>
    <p:sldId id="354" r:id="rId17"/>
    <p:sldId id="355" r:id="rId18"/>
  </p:sldIdLst>
  <p:sldSz cx="9144000" cy="5143500" type="screen16x9"/>
  <p:notesSz cx="6858000" cy="9144000"/>
  <p:embeddedFontLst>
    <p:embeddedFont>
      <p:font typeface="Malgun Gothic" panose="020B0503020000020004" pitchFamily="34" charset="-127"/>
      <p:regular r:id="rId20"/>
      <p:bold r:id="rId21"/>
    </p:embeddedFont>
    <p:embeddedFont>
      <p:font typeface="Tahoma" panose="020B060403050404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dpJ1E0TcfwRDAZyZSdDoTO6ev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234A09-4207-45AE-9073-785096B7B3F9}">
  <a:tblStyle styleId="{C2234A09-4207-45AE-9073-785096B7B3F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Стил с тема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Светъл стил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Светъл стил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Светъл стил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Светъл стил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Светъл стил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Без стил, мрежа в таблица">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Светъл стил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Среден стил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4660"/>
  </p:normalViewPr>
  <p:slideViewPr>
    <p:cSldViewPr snapToGrid="0">
      <p:cViewPr varScale="1">
        <p:scale>
          <a:sx n="83" d="100"/>
          <a:sy n="83" d="100"/>
        </p:scale>
        <p:origin x="820" y="52"/>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7C4574-AD0F-4619-970A-75F026B03AA6}" type="doc">
      <dgm:prSet loTypeId="urn:microsoft.com/office/officeart/2005/8/layout/hProcess7" loCatId="list" qsTypeId="urn:microsoft.com/office/officeart/2005/8/quickstyle/simple1" qsCatId="simple" csTypeId="urn:microsoft.com/office/officeart/2005/8/colors/accent2_1" csCatId="accent2" phldr="1"/>
      <dgm:spPr/>
      <dgm:t>
        <a:bodyPr/>
        <a:lstStyle/>
        <a:p>
          <a:endParaRPr lang="bg-BG"/>
        </a:p>
      </dgm:t>
    </dgm:pt>
    <dgm:pt modelId="{5E14041F-8E10-4F99-86D3-15BAE1C50AB2}">
      <dgm:prSet phldrT="[Текст]" custT="1"/>
      <dgm:spPr/>
      <dgm:t>
        <a:bodyPr/>
        <a:lstStyle/>
        <a:p>
          <a:pPr algn="r"/>
          <a:r>
            <a:rPr lang="en-US" sz="1400" noProof="0" dirty="0">
              <a:latin typeface="Tahoma" panose="020B0604030504040204" pitchFamily="34" charset="0"/>
              <a:ea typeface="Tahoma" panose="020B0604030504040204" pitchFamily="34" charset="0"/>
              <a:cs typeface="Tahoma" panose="020B0604030504040204" pitchFamily="34" charset="0"/>
            </a:rPr>
            <a:t>Joint training of students of different ethnic backgrounds.</a:t>
          </a:r>
          <a:endParaRPr lang="bg-BG" sz="1400" noProof="0" dirty="0">
            <a:latin typeface="Tahoma" panose="020B0604030504040204" pitchFamily="34" charset="0"/>
            <a:ea typeface="Tahoma" panose="020B0604030504040204" pitchFamily="34" charset="0"/>
            <a:cs typeface="Tahoma" panose="020B0604030504040204" pitchFamily="34" charset="0"/>
          </a:endParaRPr>
        </a:p>
      </dgm:t>
    </dgm:pt>
    <dgm:pt modelId="{DCCA3514-19F9-4CDB-89F2-5374AAAD65B2}" type="parTrans" cxnId="{93480CB9-B3B7-4A6A-A0E3-B1DD221F67D7}">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70C52480-6319-4568-B145-675C65ED5892}" type="sibTrans" cxnId="{93480CB9-B3B7-4A6A-A0E3-B1DD221F67D7}">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36FB1C8C-B2BC-4200-BFBE-64F6594C724B}">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Multicultural educational environment</a:t>
          </a:r>
          <a:endParaRPr lang="bg-BG" sz="1400" dirty="0">
            <a:latin typeface="Tahoma" panose="020B0604030504040204" pitchFamily="34" charset="0"/>
            <a:ea typeface="Tahoma" panose="020B0604030504040204" pitchFamily="34" charset="0"/>
            <a:cs typeface="Tahoma" panose="020B0604030504040204" pitchFamily="34" charset="0"/>
          </a:endParaRPr>
        </a:p>
      </dgm:t>
    </dgm:pt>
    <dgm:pt modelId="{3E188520-0850-42C2-B62E-3A48B1A25143}" type="parTrans" cxnId="{60572D59-8E61-4954-BE76-585FE3587E3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B3DC2F5F-7585-4CCF-80E9-BDABBFDE1A1D}" type="sibTrans" cxnId="{60572D59-8E61-4954-BE76-585FE3587E3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C2913411-8B9F-4966-B45A-A7606F81D260}">
      <dgm:prSet phldrT="[Текст]" custT="1"/>
      <dgm:spPr/>
      <dgm:t>
        <a:bodyPr/>
        <a:lstStyle/>
        <a:p>
          <a:pPr algn="r"/>
          <a:r>
            <a:rPr lang="en-US" sz="1400" dirty="0">
              <a:latin typeface="Tahoma" panose="020B0604030504040204" pitchFamily="34" charset="0"/>
              <a:ea typeface="Tahoma" panose="020B0604030504040204" pitchFamily="34" charset="0"/>
              <a:cs typeface="Tahoma" panose="020B0604030504040204" pitchFamily="34" charset="0"/>
            </a:rPr>
            <a:t>Interaction of the educational institution with families speaking different languages, with different culture, religion, traditions and values.</a:t>
          </a:r>
          <a:endParaRPr lang="bg-BG" sz="1400" dirty="0">
            <a:latin typeface="Tahoma" panose="020B0604030504040204" pitchFamily="34" charset="0"/>
            <a:ea typeface="Tahoma" panose="020B0604030504040204" pitchFamily="34" charset="0"/>
            <a:cs typeface="Tahoma" panose="020B0604030504040204" pitchFamily="34" charset="0"/>
          </a:endParaRPr>
        </a:p>
      </dgm:t>
    </dgm:pt>
    <dgm:pt modelId="{76E90CD3-60D9-48E1-B560-E9EE34812DA4}" type="parTrans" cxnId="{27193B99-61D4-45A1-A61D-0800E6E4ED27}">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433D6DB5-95EC-4B20-A1DD-04B0B90AFB4A}" type="sibTrans" cxnId="{27193B99-61D4-45A1-A61D-0800E6E4ED27}">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4DA1F261-6A0D-4308-A3AF-0A3BA8C69903}">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Multicultural educational environment</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4334BA83-A512-4089-BB18-C49FC782FD39}" type="sibTrans" cxnId="{7D61EEB2-2072-45D4-B110-029ADC33557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C2907810-7ECD-45A3-A716-B19409AF287E}" type="parTrans" cxnId="{7D61EEB2-2072-45D4-B110-029ADC33557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CDC43BA9-972A-4950-A189-152BA1931F20}">
      <dgm:prSet custT="1"/>
      <dgm:spPr/>
      <dgm:t>
        <a:bodyPr/>
        <a:lstStyle/>
        <a:p>
          <a:pPr algn="r"/>
          <a:r>
            <a:rPr lang="en-US" sz="1400" noProof="0" dirty="0">
              <a:latin typeface="Tahoma" panose="020B0604030504040204" pitchFamily="34" charset="0"/>
              <a:ea typeface="Tahoma" panose="020B0604030504040204" pitchFamily="34" charset="0"/>
              <a:cs typeface="Tahoma" panose="020B0604030504040204" pitchFamily="34" charset="0"/>
            </a:rPr>
            <a:t>Reflection of cultural specifics in the understandings, worldview, behavior of students.</a:t>
          </a:r>
          <a:endParaRPr lang="bg-BG" sz="1400" noProof="0" dirty="0">
            <a:latin typeface="Tahoma" panose="020B0604030504040204" pitchFamily="34" charset="0"/>
            <a:ea typeface="Tahoma" panose="020B0604030504040204" pitchFamily="34" charset="0"/>
            <a:cs typeface="Tahoma" panose="020B0604030504040204" pitchFamily="34" charset="0"/>
          </a:endParaRPr>
        </a:p>
      </dgm:t>
    </dgm:pt>
    <dgm:pt modelId="{DEEFC513-86C2-42B9-A2A7-455267C1237C}" type="parTrans" cxnId="{1587405D-E3AD-4053-B753-CE13AF59A862}">
      <dgm:prSet/>
      <dgm:spPr/>
      <dgm:t>
        <a:bodyPr/>
        <a:lstStyle/>
        <a:p>
          <a:endParaRPr lang="bg-BG"/>
        </a:p>
      </dgm:t>
    </dgm:pt>
    <dgm:pt modelId="{AE5D8628-39B3-4A21-99CE-D4138827E7F5}" type="sibTrans" cxnId="{1587405D-E3AD-4053-B753-CE13AF59A862}">
      <dgm:prSet/>
      <dgm:spPr/>
      <dgm:t>
        <a:bodyPr/>
        <a:lstStyle/>
        <a:p>
          <a:endParaRPr lang="bg-BG"/>
        </a:p>
      </dgm:t>
    </dgm:pt>
    <dgm:pt modelId="{C8E4C0CD-7031-4D25-AB76-B34CE5A145A1}" type="pres">
      <dgm:prSet presAssocID="{497C4574-AD0F-4619-970A-75F026B03AA6}" presName="Name0" presStyleCnt="0">
        <dgm:presLayoutVars>
          <dgm:dir/>
          <dgm:animLvl val="lvl"/>
          <dgm:resizeHandles val="exact"/>
        </dgm:presLayoutVars>
      </dgm:prSet>
      <dgm:spPr/>
    </dgm:pt>
    <dgm:pt modelId="{BF07B6BD-3795-4F46-9488-BD3FDE47A8E3}" type="pres">
      <dgm:prSet presAssocID="{4DA1F261-6A0D-4308-A3AF-0A3BA8C69903}" presName="compositeNode" presStyleCnt="0">
        <dgm:presLayoutVars>
          <dgm:bulletEnabled val="1"/>
        </dgm:presLayoutVars>
      </dgm:prSet>
      <dgm:spPr/>
    </dgm:pt>
    <dgm:pt modelId="{0DA08C9B-ABEC-4DA1-910E-4CF4ED68037D}" type="pres">
      <dgm:prSet presAssocID="{4DA1F261-6A0D-4308-A3AF-0A3BA8C69903}" presName="bgRect" presStyleLbl="node1" presStyleIdx="0" presStyleCnt="2" custLinFactNeighborX="-6909"/>
      <dgm:spPr/>
    </dgm:pt>
    <dgm:pt modelId="{00983086-46A9-49DB-9E89-CA5C8F76F947}" type="pres">
      <dgm:prSet presAssocID="{4DA1F261-6A0D-4308-A3AF-0A3BA8C69903}" presName="parentNode" presStyleLbl="node1" presStyleIdx="0" presStyleCnt="2">
        <dgm:presLayoutVars>
          <dgm:chMax val="0"/>
          <dgm:bulletEnabled val="1"/>
        </dgm:presLayoutVars>
      </dgm:prSet>
      <dgm:spPr/>
    </dgm:pt>
    <dgm:pt modelId="{D8649857-EFF7-452C-886A-9404B7917F9C}" type="pres">
      <dgm:prSet presAssocID="{4DA1F261-6A0D-4308-A3AF-0A3BA8C69903}" presName="childNode" presStyleLbl="node1" presStyleIdx="0" presStyleCnt="2">
        <dgm:presLayoutVars>
          <dgm:bulletEnabled val="1"/>
        </dgm:presLayoutVars>
      </dgm:prSet>
      <dgm:spPr/>
    </dgm:pt>
    <dgm:pt modelId="{BDA1B2B3-2962-4953-A2B0-078509C99B3C}" type="pres">
      <dgm:prSet presAssocID="{4334BA83-A512-4089-BB18-C49FC782FD39}" presName="hSp" presStyleCnt="0"/>
      <dgm:spPr/>
    </dgm:pt>
    <dgm:pt modelId="{79FFCD76-9601-4C6F-A321-450C84F335F4}" type="pres">
      <dgm:prSet presAssocID="{4334BA83-A512-4089-BB18-C49FC782FD39}" presName="vProcSp" presStyleCnt="0"/>
      <dgm:spPr/>
    </dgm:pt>
    <dgm:pt modelId="{52451EB3-B6FC-44EF-BCBB-0B9A2C8C98C8}" type="pres">
      <dgm:prSet presAssocID="{4334BA83-A512-4089-BB18-C49FC782FD39}" presName="vSp1" presStyleCnt="0"/>
      <dgm:spPr/>
    </dgm:pt>
    <dgm:pt modelId="{59B120F5-43F8-4BDE-AD4A-F2C3C336EAE2}" type="pres">
      <dgm:prSet presAssocID="{4334BA83-A512-4089-BB18-C49FC782FD39}" presName="simulatedConn" presStyleLbl="solidFgAcc1" presStyleIdx="0" presStyleCnt="1"/>
      <dgm:spPr/>
    </dgm:pt>
    <dgm:pt modelId="{8FE267E0-4472-4F7C-8DF5-80EAF56F9B9A}" type="pres">
      <dgm:prSet presAssocID="{4334BA83-A512-4089-BB18-C49FC782FD39}" presName="vSp2" presStyleCnt="0"/>
      <dgm:spPr/>
    </dgm:pt>
    <dgm:pt modelId="{110B06D4-3445-4D76-B1B4-3D61EB2ADB31}" type="pres">
      <dgm:prSet presAssocID="{4334BA83-A512-4089-BB18-C49FC782FD39}" presName="sibTrans" presStyleCnt="0"/>
      <dgm:spPr/>
    </dgm:pt>
    <dgm:pt modelId="{E270320D-F726-4C6D-B181-A68BB9B6715E}" type="pres">
      <dgm:prSet presAssocID="{36FB1C8C-B2BC-4200-BFBE-64F6594C724B}" presName="compositeNode" presStyleCnt="0">
        <dgm:presLayoutVars>
          <dgm:bulletEnabled val="1"/>
        </dgm:presLayoutVars>
      </dgm:prSet>
      <dgm:spPr/>
    </dgm:pt>
    <dgm:pt modelId="{847749EA-0D93-48EA-8A82-2CA204B3D696}" type="pres">
      <dgm:prSet presAssocID="{36FB1C8C-B2BC-4200-BFBE-64F6594C724B}" presName="bgRect" presStyleLbl="node1" presStyleIdx="1" presStyleCnt="2" custLinFactNeighborX="9580" custLinFactNeighborY="708"/>
      <dgm:spPr/>
    </dgm:pt>
    <dgm:pt modelId="{DF53BB16-CCC7-4040-B11D-BD7AA6984F05}" type="pres">
      <dgm:prSet presAssocID="{36FB1C8C-B2BC-4200-BFBE-64F6594C724B}" presName="parentNode" presStyleLbl="node1" presStyleIdx="1" presStyleCnt="2">
        <dgm:presLayoutVars>
          <dgm:chMax val="0"/>
          <dgm:bulletEnabled val="1"/>
        </dgm:presLayoutVars>
      </dgm:prSet>
      <dgm:spPr/>
    </dgm:pt>
    <dgm:pt modelId="{2CF6F86A-2070-45AA-BB40-9AFA2BD9028A}" type="pres">
      <dgm:prSet presAssocID="{36FB1C8C-B2BC-4200-BFBE-64F6594C724B}" presName="childNode" presStyleLbl="node1" presStyleIdx="1" presStyleCnt="2">
        <dgm:presLayoutVars>
          <dgm:bulletEnabled val="1"/>
        </dgm:presLayoutVars>
      </dgm:prSet>
      <dgm:spPr/>
    </dgm:pt>
  </dgm:ptLst>
  <dgm:cxnLst>
    <dgm:cxn modelId="{7ADF5D07-84FB-41E7-83C1-B209C459AEDE}" type="presOf" srcId="{36FB1C8C-B2BC-4200-BFBE-64F6594C724B}" destId="{DF53BB16-CCC7-4040-B11D-BD7AA6984F05}" srcOrd="1" destOrd="0" presId="urn:microsoft.com/office/officeart/2005/8/layout/hProcess7"/>
    <dgm:cxn modelId="{8071223E-981D-40FF-962D-31D1F271D961}" type="presOf" srcId="{497C4574-AD0F-4619-970A-75F026B03AA6}" destId="{C8E4C0CD-7031-4D25-AB76-B34CE5A145A1}" srcOrd="0" destOrd="0" presId="urn:microsoft.com/office/officeart/2005/8/layout/hProcess7"/>
    <dgm:cxn modelId="{1587405D-E3AD-4053-B753-CE13AF59A862}" srcId="{4DA1F261-6A0D-4308-A3AF-0A3BA8C69903}" destId="{CDC43BA9-972A-4950-A189-152BA1931F20}" srcOrd="1" destOrd="0" parTransId="{DEEFC513-86C2-42B9-A2A7-455267C1237C}" sibTransId="{AE5D8628-39B3-4A21-99CE-D4138827E7F5}"/>
    <dgm:cxn modelId="{05319A4A-325A-4D5C-999C-5F1873DF3658}" type="presOf" srcId="{4DA1F261-6A0D-4308-A3AF-0A3BA8C69903}" destId="{00983086-46A9-49DB-9E89-CA5C8F76F947}" srcOrd="1" destOrd="0" presId="urn:microsoft.com/office/officeart/2005/8/layout/hProcess7"/>
    <dgm:cxn modelId="{31F77C75-92D6-49CD-A14E-13816E2BC6F7}" type="presOf" srcId="{36FB1C8C-B2BC-4200-BFBE-64F6594C724B}" destId="{847749EA-0D93-48EA-8A82-2CA204B3D696}" srcOrd="0" destOrd="0" presId="urn:microsoft.com/office/officeart/2005/8/layout/hProcess7"/>
    <dgm:cxn modelId="{60572D59-8E61-4954-BE76-585FE3587E36}" srcId="{497C4574-AD0F-4619-970A-75F026B03AA6}" destId="{36FB1C8C-B2BC-4200-BFBE-64F6594C724B}" srcOrd="1" destOrd="0" parTransId="{3E188520-0850-42C2-B62E-3A48B1A25143}" sibTransId="{B3DC2F5F-7585-4CCF-80E9-BDABBFDE1A1D}"/>
    <dgm:cxn modelId="{2EDE1A91-5224-48FB-8051-5E260C0E75F1}" type="presOf" srcId="{C2913411-8B9F-4966-B45A-A7606F81D260}" destId="{2CF6F86A-2070-45AA-BB40-9AFA2BD9028A}" srcOrd="0" destOrd="0" presId="urn:microsoft.com/office/officeart/2005/8/layout/hProcess7"/>
    <dgm:cxn modelId="{4C85CC97-4BEF-4856-B220-CAAA2AE695AA}" type="presOf" srcId="{4DA1F261-6A0D-4308-A3AF-0A3BA8C69903}" destId="{0DA08C9B-ABEC-4DA1-910E-4CF4ED68037D}" srcOrd="0" destOrd="0" presId="urn:microsoft.com/office/officeart/2005/8/layout/hProcess7"/>
    <dgm:cxn modelId="{27193B99-61D4-45A1-A61D-0800E6E4ED27}" srcId="{36FB1C8C-B2BC-4200-BFBE-64F6594C724B}" destId="{C2913411-8B9F-4966-B45A-A7606F81D260}" srcOrd="0" destOrd="0" parTransId="{76E90CD3-60D9-48E1-B560-E9EE34812DA4}" sibTransId="{433D6DB5-95EC-4B20-A1DD-04B0B90AFB4A}"/>
    <dgm:cxn modelId="{9249DAA6-7B33-4C3C-B730-58EB38F514F8}" type="presOf" srcId="{CDC43BA9-972A-4950-A189-152BA1931F20}" destId="{D8649857-EFF7-452C-886A-9404B7917F9C}" srcOrd="0" destOrd="1" presId="urn:microsoft.com/office/officeart/2005/8/layout/hProcess7"/>
    <dgm:cxn modelId="{7D61EEB2-2072-45D4-B110-029ADC335576}" srcId="{497C4574-AD0F-4619-970A-75F026B03AA6}" destId="{4DA1F261-6A0D-4308-A3AF-0A3BA8C69903}" srcOrd="0" destOrd="0" parTransId="{C2907810-7ECD-45A3-A716-B19409AF287E}" sibTransId="{4334BA83-A512-4089-BB18-C49FC782FD39}"/>
    <dgm:cxn modelId="{93480CB9-B3B7-4A6A-A0E3-B1DD221F67D7}" srcId="{4DA1F261-6A0D-4308-A3AF-0A3BA8C69903}" destId="{5E14041F-8E10-4F99-86D3-15BAE1C50AB2}" srcOrd="0" destOrd="0" parTransId="{DCCA3514-19F9-4CDB-89F2-5374AAAD65B2}" sibTransId="{70C52480-6319-4568-B145-675C65ED5892}"/>
    <dgm:cxn modelId="{0B52CAC7-6AAC-4065-8B1C-76FADA171630}" type="presOf" srcId="{5E14041F-8E10-4F99-86D3-15BAE1C50AB2}" destId="{D8649857-EFF7-452C-886A-9404B7917F9C}" srcOrd="0" destOrd="0" presId="urn:microsoft.com/office/officeart/2005/8/layout/hProcess7"/>
    <dgm:cxn modelId="{26BDBA3E-4F81-4CA1-B8FD-A5702A756BBA}" type="presParOf" srcId="{C8E4C0CD-7031-4D25-AB76-B34CE5A145A1}" destId="{BF07B6BD-3795-4F46-9488-BD3FDE47A8E3}" srcOrd="0" destOrd="0" presId="urn:microsoft.com/office/officeart/2005/8/layout/hProcess7"/>
    <dgm:cxn modelId="{311036BA-4686-4AB6-80D0-A215BFBC4688}" type="presParOf" srcId="{BF07B6BD-3795-4F46-9488-BD3FDE47A8E3}" destId="{0DA08C9B-ABEC-4DA1-910E-4CF4ED68037D}" srcOrd="0" destOrd="0" presId="urn:microsoft.com/office/officeart/2005/8/layout/hProcess7"/>
    <dgm:cxn modelId="{2D8708BC-2EE7-45D6-BA3F-0178EFC6EF1A}" type="presParOf" srcId="{BF07B6BD-3795-4F46-9488-BD3FDE47A8E3}" destId="{00983086-46A9-49DB-9E89-CA5C8F76F947}" srcOrd="1" destOrd="0" presId="urn:microsoft.com/office/officeart/2005/8/layout/hProcess7"/>
    <dgm:cxn modelId="{706F323D-D050-43D6-8590-A8D332A92FD7}" type="presParOf" srcId="{BF07B6BD-3795-4F46-9488-BD3FDE47A8E3}" destId="{D8649857-EFF7-452C-886A-9404B7917F9C}" srcOrd="2" destOrd="0" presId="urn:microsoft.com/office/officeart/2005/8/layout/hProcess7"/>
    <dgm:cxn modelId="{C1BE630C-0F7C-4585-BE5E-BEB729E157D3}" type="presParOf" srcId="{C8E4C0CD-7031-4D25-AB76-B34CE5A145A1}" destId="{BDA1B2B3-2962-4953-A2B0-078509C99B3C}" srcOrd="1" destOrd="0" presId="urn:microsoft.com/office/officeart/2005/8/layout/hProcess7"/>
    <dgm:cxn modelId="{DBA24D4F-E04D-4212-975E-5B9349263088}" type="presParOf" srcId="{C8E4C0CD-7031-4D25-AB76-B34CE5A145A1}" destId="{79FFCD76-9601-4C6F-A321-450C84F335F4}" srcOrd="2" destOrd="0" presId="urn:microsoft.com/office/officeart/2005/8/layout/hProcess7"/>
    <dgm:cxn modelId="{63099285-C5FE-4198-BC95-253B3AB8F723}" type="presParOf" srcId="{79FFCD76-9601-4C6F-A321-450C84F335F4}" destId="{52451EB3-B6FC-44EF-BCBB-0B9A2C8C98C8}" srcOrd="0" destOrd="0" presId="urn:microsoft.com/office/officeart/2005/8/layout/hProcess7"/>
    <dgm:cxn modelId="{ABC7999D-330C-42F1-AC8A-A289B2A71DD5}" type="presParOf" srcId="{79FFCD76-9601-4C6F-A321-450C84F335F4}" destId="{59B120F5-43F8-4BDE-AD4A-F2C3C336EAE2}" srcOrd="1" destOrd="0" presId="urn:microsoft.com/office/officeart/2005/8/layout/hProcess7"/>
    <dgm:cxn modelId="{BF21CDF0-8F6C-400C-AC3A-D0A89EBF71F9}" type="presParOf" srcId="{79FFCD76-9601-4C6F-A321-450C84F335F4}" destId="{8FE267E0-4472-4F7C-8DF5-80EAF56F9B9A}" srcOrd="2" destOrd="0" presId="urn:microsoft.com/office/officeart/2005/8/layout/hProcess7"/>
    <dgm:cxn modelId="{5EC0D5EB-09FB-4AE5-8D4E-29E4E03A9D5D}" type="presParOf" srcId="{C8E4C0CD-7031-4D25-AB76-B34CE5A145A1}" destId="{110B06D4-3445-4D76-B1B4-3D61EB2ADB31}" srcOrd="3" destOrd="0" presId="urn:microsoft.com/office/officeart/2005/8/layout/hProcess7"/>
    <dgm:cxn modelId="{AADC18D5-7880-41A8-A7D5-7B781DF168B5}" type="presParOf" srcId="{C8E4C0CD-7031-4D25-AB76-B34CE5A145A1}" destId="{E270320D-F726-4C6D-B181-A68BB9B6715E}" srcOrd="4" destOrd="0" presId="urn:microsoft.com/office/officeart/2005/8/layout/hProcess7"/>
    <dgm:cxn modelId="{7F943336-6517-474E-A1FB-39EF71050136}" type="presParOf" srcId="{E270320D-F726-4C6D-B181-A68BB9B6715E}" destId="{847749EA-0D93-48EA-8A82-2CA204B3D696}" srcOrd="0" destOrd="0" presId="urn:microsoft.com/office/officeart/2005/8/layout/hProcess7"/>
    <dgm:cxn modelId="{FA2F49A2-BD57-4080-9EFC-79C6E757D3B8}" type="presParOf" srcId="{E270320D-F726-4C6D-B181-A68BB9B6715E}" destId="{DF53BB16-CCC7-4040-B11D-BD7AA6984F05}" srcOrd="1" destOrd="0" presId="urn:microsoft.com/office/officeart/2005/8/layout/hProcess7"/>
    <dgm:cxn modelId="{8925A2DC-AC15-4E27-B2FC-28D6D1E24F55}" type="presParOf" srcId="{E270320D-F726-4C6D-B181-A68BB9B6715E}" destId="{2CF6F86A-2070-45AA-BB40-9AFA2BD9028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33C589-36F1-4BC8-99E2-4B930018DFC2}"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bg-BG"/>
        </a:p>
      </dgm:t>
    </dgm:pt>
    <dgm:pt modelId="{5E0C9F2D-FE3C-4CCE-9FDC-996623D35067}">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DIFFERENCE AS VALUE</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1C1F7DC2-3FB4-4826-BAE0-303C16F89BDD}" type="parTrans" cxnId="{AE996A96-2098-4562-89B2-5DA8A268969B}">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1B19AD51-C3BE-4ACC-87D4-409852476B76}" type="sibTrans" cxnId="{AE996A96-2098-4562-89B2-5DA8A268969B}">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59116025-6120-4B8A-AFFB-C52C073399F4}">
      <dgm:prSet phldrT="[Текст]" custT="1"/>
      <dgm:spPr/>
      <dgm:t>
        <a:bodyPr/>
        <a:lstStyle/>
        <a:p>
          <a:r>
            <a:rPr lang="en-US" sz="1200" noProof="0">
              <a:latin typeface="Tahoma" panose="020B0604030504040204" pitchFamily="34" charset="0"/>
              <a:ea typeface="Tahoma" panose="020B0604030504040204" pitchFamily="34" charset="0"/>
              <a:cs typeface="Tahoma" panose="020B0604030504040204" pitchFamily="34" charset="0"/>
            </a:rPr>
            <a:t>Accepting the fact that culture makes people different and make different choices based on their culture.</a:t>
          </a:r>
          <a:endParaRPr lang="bg-BG" sz="1200" noProof="0" dirty="0">
            <a:latin typeface="Tahoma" panose="020B0604030504040204" pitchFamily="34" charset="0"/>
            <a:ea typeface="Tahoma" panose="020B0604030504040204" pitchFamily="34" charset="0"/>
            <a:cs typeface="Tahoma" panose="020B0604030504040204" pitchFamily="34" charset="0"/>
          </a:endParaRPr>
        </a:p>
      </dgm:t>
    </dgm:pt>
    <dgm:pt modelId="{F49A84FC-8A23-42D8-87D3-BB27E630A8A3}" type="parTrans" cxnId="{CD30DDEF-3EFF-4A99-BD30-D173466B5B48}">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97B34507-5822-4B16-A8DC-E6632D23F80D}" type="sibTrans" cxnId="{CD30DDEF-3EFF-4A99-BD30-D173466B5B48}">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281CF903-5406-4690-9548-5522F3A820AE}">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ROLE OF CULTURE</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58FDDAAB-D9DF-4E84-9D4C-9011BC6484BC}" type="parTrans" cxnId="{D8650884-B7DA-417E-B307-445753676654}">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7D4B9BA7-2A9D-4271-81E0-AE95056E250A}" type="sibTrans" cxnId="{D8650884-B7DA-417E-B307-445753676654}">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1ED2A2D9-C630-4BA7-A3F1-2240022CB720}">
      <dgm:prSet phldrT="[Текст]" custT="1"/>
      <dgm:spPr/>
      <dgm:t>
        <a:bodyPr/>
        <a:lstStyle/>
        <a:p>
          <a:r>
            <a:rPr lang="en-US" sz="1200" noProof="0">
              <a:latin typeface="Tahoma" panose="020B0604030504040204" pitchFamily="34" charset="0"/>
              <a:ea typeface="Tahoma" panose="020B0604030504040204" pitchFamily="34" charset="0"/>
              <a:cs typeface="Tahoma" panose="020B0604030504040204" pitchFamily="34" charset="0"/>
            </a:rPr>
            <a:t>Understanding that cultural specifics affect the needs and priorities of families and the way they seek to meet them.</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7BE4B43F-86BC-4D07-971D-8EB6362D0C57}" type="parTrans" cxnId="{DC199C30-037F-4DD4-AB72-FE39E2BD3EF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AD2E472B-986C-4D02-BB0A-22E53EAC7D3C}" type="sibTrans" cxnId="{DC199C30-037F-4DD4-AB72-FE39E2BD3EF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BA78FB02-FFCC-4299-89AD-04DA1CE08237}">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DYNAMICS OF DIFFERENCE</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E11BDBAE-9036-4F44-9795-F535EB77E8E1}" type="parTrans" cxnId="{063D23C7-6648-41E4-9E5E-06679D1A7E0E}">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6C82E345-A052-4A33-A715-908DE466BEAC}" type="sibTrans" cxnId="{063D23C7-6648-41E4-9E5E-06679D1A7E0E}">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25926ABB-502B-41C2-BCE3-38476A49000D}">
      <dgm:prSet phldrT="[Текст]" custT="1"/>
      <dgm:spPr/>
      <dgm:t>
        <a:bodyPr/>
        <a:lstStyle/>
        <a:p>
          <a:r>
            <a:rPr lang="en-US" sz="1200">
              <a:latin typeface="Tahoma" panose="020B0604030504040204" pitchFamily="34" charset="0"/>
              <a:ea typeface="Tahoma" panose="020B0604030504040204" pitchFamily="34" charset="0"/>
              <a:cs typeface="Tahoma" panose="020B0604030504040204" pitchFamily="34" charset="0"/>
            </a:rPr>
            <a:t>Awareness of the influence of adopted cultural models on the nature of intercultural interactions.</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DB993942-9399-42BA-A9E9-96687A5B2C0A}" type="parTrans" cxnId="{8CE1FE2B-FCB8-4CFB-A83B-A129BFF62BC1}">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4B359495-E5A7-431B-A8CC-756022A77D77}" type="sibTrans" cxnId="{8CE1FE2B-FCB8-4CFB-A83B-A129BFF62BC1}">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AEAE7FD6-0B17-4A8F-A38A-D46F6970A825}">
      <dgm:prSet custT="1"/>
      <dgm:spPr/>
      <dgm:t>
        <a:bodyPr/>
        <a:lstStyle/>
        <a:p>
          <a:r>
            <a:rPr lang="en-US" sz="1200" noProof="0" dirty="0">
              <a:latin typeface="Tahoma" panose="020B0604030504040204" pitchFamily="34" charset="0"/>
              <a:ea typeface="Tahoma" panose="020B0604030504040204" pitchFamily="34" charset="0"/>
              <a:cs typeface="Tahoma" panose="020B0604030504040204" pitchFamily="34" charset="0"/>
            </a:rPr>
            <a:t>Accepting difference as a value, not a disadvantage</a:t>
          </a:r>
          <a:endParaRPr lang="bg-BG" sz="1200" noProof="0" dirty="0">
            <a:latin typeface="Tahoma" panose="020B0604030504040204" pitchFamily="34" charset="0"/>
            <a:ea typeface="Tahoma" panose="020B0604030504040204" pitchFamily="34" charset="0"/>
            <a:cs typeface="Tahoma" panose="020B0604030504040204" pitchFamily="34" charset="0"/>
          </a:endParaRPr>
        </a:p>
      </dgm:t>
    </dgm:pt>
    <dgm:pt modelId="{133356EF-69CC-4009-A468-8FB0F9B614EA}" type="parTrans" cxnId="{5A1DE26D-2784-4989-8345-D40003CE1A4A}">
      <dgm:prSet/>
      <dgm:spPr/>
      <dgm:t>
        <a:bodyPr/>
        <a:lstStyle/>
        <a:p>
          <a:endParaRPr lang="bg-BG"/>
        </a:p>
      </dgm:t>
    </dgm:pt>
    <dgm:pt modelId="{F59E1A45-D34F-404E-8819-2472850DC856}" type="sibTrans" cxnId="{5A1DE26D-2784-4989-8345-D40003CE1A4A}">
      <dgm:prSet/>
      <dgm:spPr/>
      <dgm:t>
        <a:bodyPr/>
        <a:lstStyle/>
        <a:p>
          <a:endParaRPr lang="bg-BG"/>
        </a:p>
      </dgm:t>
    </dgm:pt>
    <dgm:pt modelId="{F10CA4B8-9AA9-4947-BB58-9FA04377351C}">
      <dgm:prSet custT="1"/>
      <dgm:spPr/>
      <dgm:t>
        <a:bodyPr/>
        <a:lstStyle/>
        <a:p>
          <a:r>
            <a:rPr lang="en-US" sz="1200" noProof="0" dirty="0">
              <a:latin typeface="Tahoma" panose="020B0604030504040204" pitchFamily="34" charset="0"/>
              <a:ea typeface="Tahoma" panose="020B0604030504040204" pitchFamily="34" charset="0"/>
              <a:cs typeface="Tahoma" panose="020B0604030504040204" pitchFamily="34" charset="0"/>
            </a:rPr>
            <a:t>Cultural understandings reflect on people's behavior and this should be taken into account in intercultural interactions</a:t>
          </a:r>
          <a:endParaRPr lang="bg-BG" sz="1200" noProof="0" dirty="0">
            <a:latin typeface="Tahoma" panose="020B0604030504040204" pitchFamily="34" charset="0"/>
            <a:ea typeface="Tahoma" panose="020B0604030504040204" pitchFamily="34" charset="0"/>
            <a:cs typeface="Tahoma" panose="020B0604030504040204" pitchFamily="34" charset="0"/>
          </a:endParaRPr>
        </a:p>
      </dgm:t>
    </dgm:pt>
    <dgm:pt modelId="{125AF35E-7876-488E-8F4F-7B8D7A79E523}" type="parTrans" cxnId="{DD714609-1F6B-413B-AB1D-D70BD5C6F20A}">
      <dgm:prSet/>
      <dgm:spPr/>
      <dgm:t>
        <a:bodyPr/>
        <a:lstStyle/>
        <a:p>
          <a:endParaRPr lang="bg-BG"/>
        </a:p>
      </dgm:t>
    </dgm:pt>
    <dgm:pt modelId="{62C5FBFE-FB83-4C25-BC0B-1CC1529C70AD}" type="sibTrans" cxnId="{DD714609-1F6B-413B-AB1D-D70BD5C6F20A}">
      <dgm:prSet/>
      <dgm:spPr/>
      <dgm:t>
        <a:bodyPr/>
        <a:lstStyle/>
        <a:p>
          <a:endParaRPr lang="bg-BG"/>
        </a:p>
      </dgm:t>
    </dgm:pt>
    <dgm:pt modelId="{15A8CCAD-72D4-40E2-AED0-DB730D7079F8}">
      <dgm:prSet custT="1"/>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Consideration of possible risks of transmission of stereotypes, attitudes, feelings in the process of communication</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AD3C29DA-F508-4B4F-93FF-734169F14D9C}" type="parTrans" cxnId="{4B3E6007-08B6-408D-B4AE-84041D80A2E3}">
      <dgm:prSet/>
      <dgm:spPr/>
      <dgm:t>
        <a:bodyPr/>
        <a:lstStyle/>
        <a:p>
          <a:endParaRPr lang="bg-BG"/>
        </a:p>
      </dgm:t>
    </dgm:pt>
    <dgm:pt modelId="{545C9AAC-4D42-49EE-9BC7-7018A8314CA7}" type="sibTrans" cxnId="{4B3E6007-08B6-408D-B4AE-84041D80A2E3}">
      <dgm:prSet/>
      <dgm:spPr/>
      <dgm:t>
        <a:bodyPr/>
        <a:lstStyle/>
        <a:p>
          <a:endParaRPr lang="bg-BG"/>
        </a:p>
      </dgm:t>
    </dgm:pt>
    <dgm:pt modelId="{3529FBE3-2B90-49D9-B25B-48AEDCE1F888}" type="pres">
      <dgm:prSet presAssocID="{6833C589-36F1-4BC8-99E2-4B930018DFC2}" presName="Name0" presStyleCnt="0">
        <dgm:presLayoutVars>
          <dgm:dir/>
          <dgm:animLvl val="lvl"/>
          <dgm:resizeHandles val="exact"/>
        </dgm:presLayoutVars>
      </dgm:prSet>
      <dgm:spPr/>
    </dgm:pt>
    <dgm:pt modelId="{5664F270-CD0B-42C5-8A97-4DB5FD0F95C2}" type="pres">
      <dgm:prSet presAssocID="{5E0C9F2D-FE3C-4CCE-9FDC-996623D35067}" presName="linNode" presStyleCnt="0"/>
      <dgm:spPr/>
    </dgm:pt>
    <dgm:pt modelId="{9C1E7638-3865-421F-AC2C-81DB4FF79236}" type="pres">
      <dgm:prSet presAssocID="{5E0C9F2D-FE3C-4CCE-9FDC-996623D35067}" presName="parentText" presStyleLbl="node1" presStyleIdx="0" presStyleCnt="3" custLinFactNeighborX="-391" custLinFactNeighborY="-1197">
        <dgm:presLayoutVars>
          <dgm:chMax val="1"/>
          <dgm:bulletEnabled val="1"/>
        </dgm:presLayoutVars>
      </dgm:prSet>
      <dgm:spPr/>
    </dgm:pt>
    <dgm:pt modelId="{F79302A2-9851-4251-BA57-853C9C85C7BE}" type="pres">
      <dgm:prSet presAssocID="{5E0C9F2D-FE3C-4CCE-9FDC-996623D35067}" presName="descendantText" presStyleLbl="alignAccFollowNode1" presStyleIdx="0" presStyleCnt="3">
        <dgm:presLayoutVars>
          <dgm:bulletEnabled val="1"/>
        </dgm:presLayoutVars>
      </dgm:prSet>
      <dgm:spPr/>
    </dgm:pt>
    <dgm:pt modelId="{B2265BCC-F45F-4341-A1F9-9F8517DA9987}" type="pres">
      <dgm:prSet presAssocID="{1B19AD51-C3BE-4ACC-87D4-409852476B76}" presName="sp" presStyleCnt="0"/>
      <dgm:spPr/>
    </dgm:pt>
    <dgm:pt modelId="{264C1835-8F6B-4261-8501-50D83ECE45C3}" type="pres">
      <dgm:prSet presAssocID="{281CF903-5406-4690-9548-5522F3A820AE}" presName="linNode" presStyleCnt="0"/>
      <dgm:spPr/>
    </dgm:pt>
    <dgm:pt modelId="{9ADC1E5D-68C1-4CC9-BF3F-CE1BD632ADD1}" type="pres">
      <dgm:prSet presAssocID="{281CF903-5406-4690-9548-5522F3A820AE}" presName="parentText" presStyleLbl="node1" presStyleIdx="1" presStyleCnt="3">
        <dgm:presLayoutVars>
          <dgm:chMax val="1"/>
          <dgm:bulletEnabled val="1"/>
        </dgm:presLayoutVars>
      </dgm:prSet>
      <dgm:spPr/>
    </dgm:pt>
    <dgm:pt modelId="{D0E17DD6-29BB-4DCB-B65E-19E0CE719918}" type="pres">
      <dgm:prSet presAssocID="{281CF903-5406-4690-9548-5522F3A820AE}" presName="descendantText" presStyleLbl="alignAccFollowNode1" presStyleIdx="1" presStyleCnt="3">
        <dgm:presLayoutVars>
          <dgm:bulletEnabled val="1"/>
        </dgm:presLayoutVars>
      </dgm:prSet>
      <dgm:spPr/>
    </dgm:pt>
    <dgm:pt modelId="{550E254D-27F3-455C-8C63-DA197D5144BE}" type="pres">
      <dgm:prSet presAssocID="{7D4B9BA7-2A9D-4271-81E0-AE95056E250A}" presName="sp" presStyleCnt="0"/>
      <dgm:spPr/>
    </dgm:pt>
    <dgm:pt modelId="{07C6B8E7-C3F6-46DC-AC89-0FF8399532C0}" type="pres">
      <dgm:prSet presAssocID="{BA78FB02-FFCC-4299-89AD-04DA1CE08237}" presName="linNode" presStyleCnt="0"/>
      <dgm:spPr/>
    </dgm:pt>
    <dgm:pt modelId="{0135B751-213B-4458-8DA3-A0EE9EFB41F9}" type="pres">
      <dgm:prSet presAssocID="{BA78FB02-FFCC-4299-89AD-04DA1CE08237}" presName="parentText" presStyleLbl="node1" presStyleIdx="2" presStyleCnt="3">
        <dgm:presLayoutVars>
          <dgm:chMax val="1"/>
          <dgm:bulletEnabled val="1"/>
        </dgm:presLayoutVars>
      </dgm:prSet>
      <dgm:spPr/>
    </dgm:pt>
    <dgm:pt modelId="{EDB84E62-BEB4-4C54-88DA-4792928A3532}" type="pres">
      <dgm:prSet presAssocID="{BA78FB02-FFCC-4299-89AD-04DA1CE08237}" presName="descendantText" presStyleLbl="alignAccFollowNode1" presStyleIdx="2" presStyleCnt="3">
        <dgm:presLayoutVars>
          <dgm:bulletEnabled val="1"/>
        </dgm:presLayoutVars>
      </dgm:prSet>
      <dgm:spPr/>
    </dgm:pt>
  </dgm:ptLst>
  <dgm:cxnLst>
    <dgm:cxn modelId="{B6229F04-EFBF-4D7B-AF3B-2AA4F3C70C6B}" type="presOf" srcId="{25926ABB-502B-41C2-BCE3-38476A49000D}" destId="{EDB84E62-BEB4-4C54-88DA-4792928A3532}" srcOrd="0" destOrd="0" presId="urn:microsoft.com/office/officeart/2005/8/layout/vList5"/>
    <dgm:cxn modelId="{4B3E6007-08B6-408D-B4AE-84041D80A2E3}" srcId="{BA78FB02-FFCC-4299-89AD-04DA1CE08237}" destId="{15A8CCAD-72D4-40E2-AED0-DB730D7079F8}" srcOrd="1" destOrd="0" parTransId="{AD3C29DA-F508-4B4F-93FF-734169F14D9C}" sibTransId="{545C9AAC-4D42-49EE-9BC7-7018A8314CA7}"/>
    <dgm:cxn modelId="{DD714609-1F6B-413B-AB1D-D70BD5C6F20A}" srcId="{281CF903-5406-4690-9548-5522F3A820AE}" destId="{F10CA4B8-9AA9-4947-BB58-9FA04377351C}" srcOrd="1" destOrd="0" parTransId="{125AF35E-7876-488E-8F4F-7B8D7A79E523}" sibTransId="{62C5FBFE-FB83-4C25-BC0B-1CC1529C70AD}"/>
    <dgm:cxn modelId="{CECAAD0C-6A8B-4661-AC30-91A79CC68ED7}" type="presOf" srcId="{1ED2A2D9-C630-4BA7-A3F1-2240022CB720}" destId="{D0E17DD6-29BB-4DCB-B65E-19E0CE719918}" srcOrd="0" destOrd="0" presId="urn:microsoft.com/office/officeart/2005/8/layout/vList5"/>
    <dgm:cxn modelId="{A588EA1F-ED77-4AA4-B489-0493ADBF127A}" type="presOf" srcId="{BA78FB02-FFCC-4299-89AD-04DA1CE08237}" destId="{0135B751-213B-4458-8DA3-A0EE9EFB41F9}" srcOrd="0" destOrd="0" presId="urn:microsoft.com/office/officeart/2005/8/layout/vList5"/>
    <dgm:cxn modelId="{3BA6032A-F949-4247-97AE-B08EA905B429}" type="presOf" srcId="{6833C589-36F1-4BC8-99E2-4B930018DFC2}" destId="{3529FBE3-2B90-49D9-B25B-48AEDCE1F888}" srcOrd="0" destOrd="0" presId="urn:microsoft.com/office/officeart/2005/8/layout/vList5"/>
    <dgm:cxn modelId="{8CE1FE2B-FCB8-4CFB-A83B-A129BFF62BC1}" srcId="{BA78FB02-FFCC-4299-89AD-04DA1CE08237}" destId="{25926ABB-502B-41C2-BCE3-38476A49000D}" srcOrd="0" destOrd="0" parTransId="{DB993942-9399-42BA-A9E9-96687A5B2C0A}" sibTransId="{4B359495-E5A7-431B-A8CC-756022A77D77}"/>
    <dgm:cxn modelId="{DC199C30-037F-4DD4-AB72-FE39E2BD3EF6}" srcId="{281CF903-5406-4690-9548-5522F3A820AE}" destId="{1ED2A2D9-C630-4BA7-A3F1-2240022CB720}" srcOrd="0" destOrd="0" parTransId="{7BE4B43F-86BC-4D07-971D-8EB6362D0C57}" sibTransId="{AD2E472B-986C-4D02-BB0A-22E53EAC7D3C}"/>
    <dgm:cxn modelId="{EED3225C-62C8-4BFB-B21E-646A2F2188A3}" type="presOf" srcId="{5E0C9F2D-FE3C-4CCE-9FDC-996623D35067}" destId="{9C1E7638-3865-421F-AC2C-81DB4FF79236}" srcOrd="0" destOrd="0" presId="urn:microsoft.com/office/officeart/2005/8/layout/vList5"/>
    <dgm:cxn modelId="{5A1DE26D-2784-4989-8345-D40003CE1A4A}" srcId="{5E0C9F2D-FE3C-4CCE-9FDC-996623D35067}" destId="{AEAE7FD6-0B17-4A8F-A38A-D46F6970A825}" srcOrd="1" destOrd="0" parTransId="{133356EF-69CC-4009-A468-8FB0F9B614EA}" sibTransId="{F59E1A45-D34F-404E-8819-2472850DC856}"/>
    <dgm:cxn modelId="{936FD982-411B-47EB-9F94-5EB9E2898EC3}" type="presOf" srcId="{AEAE7FD6-0B17-4A8F-A38A-D46F6970A825}" destId="{F79302A2-9851-4251-BA57-853C9C85C7BE}" srcOrd="0" destOrd="1" presId="urn:microsoft.com/office/officeart/2005/8/layout/vList5"/>
    <dgm:cxn modelId="{D8650884-B7DA-417E-B307-445753676654}" srcId="{6833C589-36F1-4BC8-99E2-4B930018DFC2}" destId="{281CF903-5406-4690-9548-5522F3A820AE}" srcOrd="1" destOrd="0" parTransId="{58FDDAAB-D9DF-4E84-9D4C-9011BC6484BC}" sibTransId="{7D4B9BA7-2A9D-4271-81E0-AE95056E250A}"/>
    <dgm:cxn modelId="{AE996A96-2098-4562-89B2-5DA8A268969B}" srcId="{6833C589-36F1-4BC8-99E2-4B930018DFC2}" destId="{5E0C9F2D-FE3C-4CCE-9FDC-996623D35067}" srcOrd="0" destOrd="0" parTransId="{1C1F7DC2-3FB4-4826-BAE0-303C16F89BDD}" sibTransId="{1B19AD51-C3BE-4ACC-87D4-409852476B76}"/>
    <dgm:cxn modelId="{ECB90597-4504-4E26-9E5E-E0D0A3CC3A52}" type="presOf" srcId="{F10CA4B8-9AA9-4947-BB58-9FA04377351C}" destId="{D0E17DD6-29BB-4DCB-B65E-19E0CE719918}" srcOrd="0" destOrd="1" presId="urn:microsoft.com/office/officeart/2005/8/layout/vList5"/>
    <dgm:cxn modelId="{5ACDD5AD-6D63-42D8-A787-7DA2E57D4F9C}" type="presOf" srcId="{281CF903-5406-4690-9548-5522F3A820AE}" destId="{9ADC1E5D-68C1-4CC9-BF3F-CE1BD632ADD1}" srcOrd="0" destOrd="0" presId="urn:microsoft.com/office/officeart/2005/8/layout/vList5"/>
    <dgm:cxn modelId="{BFE7A2B0-FEF4-4486-80E3-B3368481390F}" type="presOf" srcId="{15A8CCAD-72D4-40E2-AED0-DB730D7079F8}" destId="{EDB84E62-BEB4-4C54-88DA-4792928A3532}" srcOrd="0" destOrd="1" presId="urn:microsoft.com/office/officeart/2005/8/layout/vList5"/>
    <dgm:cxn modelId="{368B03C0-47BD-40A9-AECE-444DB2AE2FAC}" type="presOf" srcId="{59116025-6120-4B8A-AFFB-C52C073399F4}" destId="{F79302A2-9851-4251-BA57-853C9C85C7BE}" srcOrd="0" destOrd="0" presId="urn:microsoft.com/office/officeart/2005/8/layout/vList5"/>
    <dgm:cxn modelId="{063D23C7-6648-41E4-9E5E-06679D1A7E0E}" srcId="{6833C589-36F1-4BC8-99E2-4B930018DFC2}" destId="{BA78FB02-FFCC-4299-89AD-04DA1CE08237}" srcOrd="2" destOrd="0" parTransId="{E11BDBAE-9036-4F44-9795-F535EB77E8E1}" sibTransId="{6C82E345-A052-4A33-A715-908DE466BEAC}"/>
    <dgm:cxn modelId="{CD30DDEF-3EFF-4A99-BD30-D173466B5B48}" srcId="{5E0C9F2D-FE3C-4CCE-9FDC-996623D35067}" destId="{59116025-6120-4B8A-AFFB-C52C073399F4}" srcOrd="0" destOrd="0" parTransId="{F49A84FC-8A23-42D8-87D3-BB27E630A8A3}" sibTransId="{97B34507-5822-4B16-A8DC-E6632D23F80D}"/>
    <dgm:cxn modelId="{051AD391-A173-43C7-9261-927B958B7808}" type="presParOf" srcId="{3529FBE3-2B90-49D9-B25B-48AEDCE1F888}" destId="{5664F270-CD0B-42C5-8A97-4DB5FD0F95C2}" srcOrd="0" destOrd="0" presId="urn:microsoft.com/office/officeart/2005/8/layout/vList5"/>
    <dgm:cxn modelId="{FB348A30-7F87-410C-AFF5-1B4B3BD75A4F}" type="presParOf" srcId="{5664F270-CD0B-42C5-8A97-4DB5FD0F95C2}" destId="{9C1E7638-3865-421F-AC2C-81DB4FF79236}" srcOrd="0" destOrd="0" presId="urn:microsoft.com/office/officeart/2005/8/layout/vList5"/>
    <dgm:cxn modelId="{E443A25C-C8C9-4BFD-81D9-BC8FDB6C8BB3}" type="presParOf" srcId="{5664F270-CD0B-42C5-8A97-4DB5FD0F95C2}" destId="{F79302A2-9851-4251-BA57-853C9C85C7BE}" srcOrd="1" destOrd="0" presId="urn:microsoft.com/office/officeart/2005/8/layout/vList5"/>
    <dgm:cxn modelId="{BFF33003-4FFD-4A17-8B51-8EBB5736CFDB}" type="presParOf" srcId="{3529FBE3-2B90-49D9-B25B-48AEDCE1F888}" destId="{B2265BCC-F45F-4341-A1F9-9F8517DA9987}" srcOrd="1" destOrd="0" presId="urn:microsoft.com/office/officeart/2005/8/layout/vList5"/>
    <dgm:cxn modelId="{71B43987-9736-4B8D-9C8C-7549D7129083}" type="presParOf" srcId="{3529FBE3-2B90-49D9-B25B-48AEDCE1F888}" destId="{264C1835-8F6B-4261-8501-50D83ECE45C3}" srcOrd="2" destOrd="0" presId="urn:microsoft.com/office/officeart/2005/8/layout/vList5"/>
    <dgm:cxn modelId="{34C1D1D9-0F32-4399-8037-D75D1E71D622}" type="presParOf" srcId="{264C1835-8F6B-4261-8501-50D83ECE45C3}" destId="{9ADC1E5D-68C1-4CC9-BF3F-CE1BD632ADD1}" srcOrd="0" destOrd="0" presId="urn:microsoft.com/office/officeart/2005/8/layout/vList5"/>
    <dgm:cxn modelId="{ED6F947F-0D10-48A2-ACF9-0985A882D10D}" type="presParOf" srcId="{264C1835-8F6B-4261-8501-50D83ECE45C3}" destId="{D0E17DD6-29BB-4DCB-B65E-19E0CE719918}" srcOrd="1" destOrd="0" presId="urn:microsoft.com/office/officeart/2005/8/layout/vList5"/>
    <dgm:cxn modelId="{C684B4AE-C71A-4473-AAE3-5ED95F36B9A5}" type="presParOf" srcId="{3529FBE3-2B90-49D9-B25B-48AEDCE1F888}" destId="{550E254D-27F3-455C-8C63-DA197D5144BE}" srcOrd="3" destOrd="0" presId="urn:microsoft.com/office/officeart/2005/8/layout/vList5"/>
    <dgm:cxn modelId="{59867F3E-5171-4626-8704-2C3B3BB993CD}" type="presParOf" srcId="{3529FBE3-2B90-49D9-B25B-48AEDCE1F888}" destId="{07C6B8E7-C3F6-46DC-AC89-0FF8399532C0}" srcOrd="4" destOrd="0" presId="urn:microsoft.com/office/officeart/2005/8/layout/vList5"/>
    <dgm:cxn modelId="{388B78B1-F124-4D25-8B1D-F22C9527DF55}" type="presParOf" srcId="{07C6B8E7-C3F6-46DC-AC89-0FF8399532C0}" destId="{0135B751-213B-4458-8DA3-A0EE9EFB41F9}" srcOrd="0" destOrd="0" presId="urn:microsoft.com/office/officeart/2005/8/layout/vList5"/>
    <dgm:cxn modelId="{8FBBF69E-D8C2-441A-9F55-10D6CDF94C22}" type="presParOf" srcId="{07C6B8E7-C3F6-46DC-AC89-0FF8399532C0}" destId="{EDB84E62-BEB4-4C54-88DA-4792928A353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08C9B-ABEC-4DA1-910E-4CF4ED68037D}">
      <dsp:nvSpPr>
        <dsp:cNvPr id="0" name=""/>
        <dsp:cNvSpPr/>
      </dsp:nvSpPr>
      <dsp:spPr>
        <a:xfrm>
          <a:off x="0" y="0"/>
          <a:ext cx="2698544" cy="2507618"/>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Multicultural educational environment</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rot="16200000">
        <a:off x="-758269" y="758269"/>
        <a:ext cx="2056247" cy="539708"/>
      </dsp:txXfrm>
    </dsp:sp>
    <dsp:sp modelId="{D8649857-EFF7-452C-886A-9404B7917F9C}">
      <dsp:nvSpPr>
        <dsp:cNvPr id="0" name=""/>
        <dsp:cNvSpPr/>
      </dsp:nvSpPr>
      <dsp:spPr>
        <a:xfrm>
          <a:off x="539708" y="0"/>
          <a:ext cx="2010415" cy="25076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r" defTabSz="622300">
            <a:lnSpc>
              <a:spcPct val="90000"/>
            </a:lnSpc>
            <a:spcBef>
              <a:spcPct val="0"/>
            </a:spcBef>
            <a:spcAft>
              <a:spcPct val="35000"/>
            </a:spcAft>
            <a:buNone/>
          </a:pPr>
          <a:r>
            <a:rPr lang="en-US" sz="1400" kern="1200" noProof="0" dirty="0">
              <a:latin typeface="Tahoma" panose="020B0604030504040204" pitchFamily="34" charset="0"/>
              <a:ea typeface="Tahoma" panose="020B0604030504040204" pitchFamily="34" charset="0"/>
              <a:cs typeface="Tahoma" panose="020B0604030504040204" pitchFamily="34" charset="0"/>
            </a:rPr>
            <a:t>Joint training of students of different ethnic backgrounds.</a:t>
          </a:r>
          <a:endParaRPr lang="bg-BG" sz="1400" kern="1200" noProof="0" dirty="0">
            <a:latin typeface="Tahoma" panose="020B0604030504040204" pitchFamily="34" charset="0"/>
            <a:ea typeface="Tahoma" panose="020B0604030504040204" pitchFamily="34" charset="0"/>
            <a:cs typeface="Tahoma" panose="020B0604030504040204" pitchFamily="34" charset="0"/>
          </a:endParaRPr>
        </a:p>
        <a:p>
          <a:pPr marL="0" lvl="0" indent="0" algn="r" defTabSz="622300">
            <a:lnSpc>
              <a:spcPct val="90000"/>
            </a:lnSpc>
            <a:spcBef>
              <a:spcPct val="0"/>
            </a:spcBef>
            <a:spcAft>
              <a:spcPct val="35000"/>
            </a:spcAft>
            <a:buNone/>
          </a:pPr>
          <a:r>
            <a:rPr lang="en-US" sz="1400" kern="1200" noProof="0" dirty="0">
              <a:latin typeface="Tahoma" panose="020B0604030504040204" pitchFamily="34" charset="0"/>
              <a:ea typeface="Tahoma" panose="020B0604030504040204" pitchFamily="34" charset="0"/>
              <a:cs typeface="Tahoma" panose="020B0604030504040204" pitchFamily="34" charset="0"/>
            </a:rPr>
            <a:t>Reflection of cultural specifics in the understandings, worldview, behavior of students.</a:t>
          </a:r>
          <a:endParaRPr lang="bg-BG" sz="1400" kern="1200" noProof="0" dirty="0">
            <a:latin typeface="Tahoma" panose="020B0604030504040204" pitchFamily="34" charset="0"/>
            <a:ea typeface="Tahoma" panose="020B0604030504040204" pitchFamily="34" charset="0"/>
            <a:cs typeface="Tahoma" panose="020B0604030504040204" pitchFamily="34" charset="0"/>
          </a:endParaRPr>
        </a:p>
      </dsp:txBody>
      <dsp:txXfrm>
        <a:off x="539708" y="0"/>
        <a:ext cx="2010415" cy="2507618"/>
      </dsp:txXfrm>
    </dsp:sp>
    <dsp:sp modelId="{847749EA-0D93-48EA-8A82-2CA204B3D696}">
      <dsp:nvSpPr>
        <dsp:cNvPr id="0" name=""/>
        <dsp:cNvSpPr/>
      </dsp:nvSpPr>
      <dsp:spPr>
        <a:xfrm>
          <a:off x="2795113" y="0"/>
          <a:ext cx="2698544" cy="2507618"/>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Multicultural educational environment</a:t>
          </a:r>
          <a:endParaRPr lang="bg-BG" sz="1400" kern="1200" dirty="0">
            <a:latin typeface="Tahoma" panose="020B0604030504040204" pitchFamily="34" charset="0"/>
            <a:ea typeface="Tahoma" panose="020B0604030504040204" pitchFamily="34" charset="0"/>
            <a:cs typeface="Tahoma" panose="020B0604030504040204" pitchFamily="34" charset="0"/>
          </a:endParaRPr>
        </a:p>
      </dsp:txBody>
      <dsp:txXfrm rot="16200000">
        <a:off x="2036843" y="758269"/>
        <a:ext cx="2056247" cy="539708"/>
      </dsp:txXfrm>
    </dsp:sp>
    <dsp:sp modelId="{59B120F5-43F8-4BDE-AD4A-F2C3C336EAE2}">
      <dsp:nvSpPr>
        <dsp:cNvPr id="0" name=""/>
        <dsp:cNvSpPr/>
      </dsp:nvSpPr>
      <dsp:spPr>
        <a:xfrm rot="5400000">
          <a:off x="2623261" y="1947592"/>
          <a:ext cx="368568" cy="404781"/>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6F86A-2070-45AA-BB40-9AFA2BD9028A}">
      <dsp:nvSpPr>
        <dsp:cNvPr id="0" name=""/>
        <dsp:cNvSpPr/>
      </dsp:nvSpPr>
      <dsp:spPr>
        <a:xfrm>
          <a:off x="3334822" y="0"/>
          <a:ext cx="2010415" cy="25076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r" defTabSz="62230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Interaction of the educational institution with families speaking different languages, with different culture, religion, traditions and values.</a:t>
          </a:r>
          <a:endParaRPr lang="bg-BG" sz="1400" kern="1200" dirty="0">
            <a:latin typeface="Tahoma" panose="020B0604030504040204" pitchFamily="34" charset="0"/>
            <a:ea typeface="Tahoma" panose="020B0604030504040204" pitchFamily="34" charset="0"/>
            <a:cs typeface="Tahoma" panose="020B0604030504040204" pitchFamily="34" charset="0"/>
          </a:endParaRPr>
        </a:p>
      </dsp:txBody>
      <dsp:txXfrm>
        <a:off x="3334822" y="0"/>
        <a:ext cx="2010415" cy="2507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302A2-9851-4251-BA57-853C9C85C7BE}">
      <dsp:nvSpPr>
        <dsp:cNvPr id="0" name=""/>
        <dsp:cNvSpPr/>
      </dsp:nvSpPr>
      <dsp:spPr>
        <a:xfrm rot="5400000">
          <a:off x="5431959" y="-2176415"/>
          <a:ext cx="969870" cy="5568841"/>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noProof="0">
              <a:latin typeface="Tahoma" panose="020B0604030504040204" pitchFamily="34" charset="0"/>
              <a:ea typeface="Tahoma" panose="020B0604030504040204" pitchFamily="34" charset="0"/>
              <a:cs typeface="Tahoma" panose="020B0604030504040204" pitchFamily="34" charset="0"/>
            </a:rPr>
            <a:t>Accepting the fact that culture makes people different and make different choices based on their culture.</a:t>
          </a:r>
          <a:endParaRPr lang="bg-BG" sz="1200" kern="1200" noProof="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noProof="0" dirty="0">
              <a:latin typeface="Tahoma" panose="020B0604030504040204" pitchFamily="34" charset="0"/>
              <a:ea typeface="Tahoma" panose="020B0604030504040204" pitchFamily="34" charset="0"/>
              <a:cs typeface="Tahoma" panose="020B0604030504040204" pitchFamily="34" charset="0"/>
            </a:rPr>
            <a:t>Accepting difference as a value, not a disadvantage</a:t>
          </a:r>
          <a:endParaRPr lang="bg-BG" sz="1200" kern="1200" noProof="0" dirty="0">
            <a:latin typeface="Tahoma" panose="020B0604030504040204" pitchFamily="34" charset="0"/>
            <a:ea typeface="Tahoma" panose="020B0604030504040204" pitchFamily="34" charset="0"/>
            <a:cs typeface="Tahoma" panose="020B0604030504040204" pitchFamily="34" charset="0"/>
          </a:endParaRPr>
        </a:p>
      </dsp:txBody>
      <dsp:txXfrm rot="-5400000">
        <a:off x="3132474" y="170415"/>
        <a:ext cx="5521496" cy="875180"/>
      </dsp:txXfrm>
    </dsp:sp>
    <dsp:sp modelId="{9C1E7638-3865-421F-AC2C-81DB4FF79236}">
      <dsp:nvSpPr>
        <dsp:cNvPr id="0" name=""/>
        <dsp:cNvSpPr/>
      </dsp:nvSpPr>
      <dsp:spPr>
        <a:xfrm>
          <a:off x="0" y="0"/>
          <a:ext cx="3132473" cy="121233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DIFFERENCE AS VALUE</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59181" y="59181"/>
        <a:ext cx="3014111" cy="1093975"/>
      </dsp:txXfrm>
    </dsp:sp>
    <dsp:sp modelId="{D0E17DD6-29BB-4DCB-B65E-19E0CE719918}">
      <dsp:nvSpPr>
        <dsp:cNvPr id="0" name=""/>
        <dsp:cNvSpPr/>
      </dsp:nvSpPr>
      <dsp:spPr>
        <a:xfrm rot="5400000">
          <a:off x="5431959" y="-903460"/>
          <a:ext cx="969870" cy="5568841"/>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noProof="0">
              <a:latin typeface="Tahoma" panose="020B0604030504040204" pitchFamily="34" charset="0"/>
              <a:ea typeface="Tahoma" panose="020B0604030504040204" pitchFamily="34" charset="0"/>
              <a:cs typeface="Tahoma" panose="020B0604030504040204" pitchFamily="34" charset="0"/>
            </a:rPr>
            <a:t>Understanding that cultural specifics affect the needs and priorities of families and the way they seek to meet them.</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noProof="0" dirty="0">
              <a:latin typeface="Tahoma" panose="020B0604030504040204" pitchFamily="34" charset="0"/>
              <a:ea typeface="Tahoma" panose="020B0604030504040204" pitchFamily="34" charset="0"/>
              <a:cs typeface="Tahoma" panose="020B0604030504040204" pitchFamily="34" charset="0"/>
            </a:rPr>
            <a:t>Cultural understandings reflect on people's behavior and this should be taken into account in intercultural interactions</a:t>
          </a:r>
          <a:endParaRPr lang="bg-BG" sz="1200" kern="1200" noProof="0" dirty="0">
            <a:latin typeface="Tahoma" panose="020B0604030504040204" pitchFamily="34" charset="0"/>
            <a:ea typeface="Tahoma" panose="020B0604030504040204" pitchFamily="34" charset="0"/>
            <a:cs typeface="Tahoma" panose="020B0604030504040204" pitchFamily="34" charset="0"/>
          </a:endParaRPr>
        </a:p>
      </dsp:txBody>
      <dsp:txXfrm rot="-5400000">
        <a:off x="3132474" y="1443370"/>
        <a:ext cx="5521496" cy="875180"/>
      </dsp:txXfrm>
    </dsp:sp>
    <dsp:sp modelId="{9ADC1E5D-68C1-4CC9-BF3F-CE1BD632ADD1}">
      <dsp:nvSpPr>
        <dsp:cNvPr id="0" name=""/>
        <dsp:cNvSpPr/>
      </dsp:nvSpPr>
      <dsp:spPr>
        <a:xfrm>
          <a:off x="0" y="1274791"/>
          <a:ext cx="3132473" cy="121233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ROLE OF CULTURE</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59181" y="1333972"/>
        <a:ext cx="3014111" cy="1093975"/>
      </dsp:txXfrm>
    </dsp:sp>
    <dsp:sp modelId="{EDB84E62-BEB4-4C54-88DA-4792928A3532}">
      <dsp:nvSpPr>
        <dsp:cNvPr id="0" name=""/>
        <dsp:cNvSpPr/>
      </dsp:nvSpPr>
      <dsp:spPr>
        <a:xfrm rot="5400000">
          <a:off x="5431959" y="369494"/>
          <a:ext cx="969870" cy="5568841"/>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a:latin typeface="Tahoma" panose="020B0604030504040204" pitchFamily="34" charset="0"/>
              <a:ea typeface="Tahoma" panose="020B0604030504040204" pitchFamily="34" charset="0"/>
              <a:cs typeface="Tahoma" panose="020B0604030504040204" pitchFamily="34" charset="0"/>
            </a:rPr>
            <a:t>Awareness of the influence of adopted cultural models on the nature of intercultural interactions.</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latin typeface="Tahoma" panose="020B0604030504040204" pitchFamily="34" charset="0"/>
              <a:ea typeface="Tahoma" panose="020B0604030504040204" pitchFamily="34" charset="0"/>
              <a:cs typeface="Tahoma" panose="020B0604030504040204" pitchFamily="34" charset="0"/>
            </a:rPr>
            <a:t>Consideration of possible risks of transmission of stereotypes, attitudes, feelings in the process of communication</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132474" y="2716325"/>
        <a:ext cx="5521496" cy="875180"/>
      </dsp:txXfrm>
    </dsp:sp>
    <dsp:sp modelId="{0135B751-213B-4458-8DA3-A0EE9EFB41F9}">
      <dsp:nvSpPr>
        <dsp:cNvPr id="0" name=""/>
        <dsp:cNvSpPr/>
      </dsp:nvSpPr>
      <dsp:spPr>
        <a:xfrm>
          <a:off x="0" y="2547746"/>
          <a:ext cx="3132473" cy="121233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DYNAMICS OF DIFFERENCE</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59181" y="2606927"/>
        <a:ext cx="3014111" cy="10939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Malgun Gothic"/>
                <a:ea typeface="Malgun Gothic"/>
                <a:cs typeface="Malgun Gothic"/>
                <a:sym typeface="Malgun Gothic"/>
              </a:rPr>
              <a:t>‹nr.›</a:t>
            </a:fld>
            <a:endParaRPr sz="1200" b="0" i="0" u="none" strike="noStrike" cap="none">
              <a:solidFill>
                <a:schemeClr val="dk1"/>
              </a:solidFill>
              <a:latin typeface="Malgun Gothic"/>
              <a:ea typeface="Malgun Gothic"/>
              <a:cs typeface="Malgun Gothic"/>
              <a:sym typeface="Malgun Gothic"/>
            </a:endParaRPr>
          </a:p>
        </p:txBody>
      </p:sp>
    </p:spTree>
    <p:extLst>
      <p:ext uri="{BB962C8B-B14F-4D97-AF65-F5344CB8AC3E}">
        <p14:creationId xmlns:p14="http://schemas.microsoft.com/office/powerpoint/2010/main" val="2556238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7107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0"/>
        <p:cNvGrpSpPr/>
        <p:nvPr/>
      </p:nvGrpSpPr>
      <p:grpSpPr>
        <a:xfrm>
          <a:off x="0" y="0"/>
          <a:ext cx="0" cy="0"/>
          <a:chOff x="0" y="0"/>
          <a:chExt cx="0" cy="0"/>
        </a:xfrm>
      </p:grpSpPr>
      <p:pic>
        <p:nvPicPr>
          <p:cNvPr id="11" name="Google Shape;11;p13" descr="E:\002-KIMS BUSINESS\007-02-Fullslidesppt-Contents\20161206\02-\color-pencil.png"/>
          <p:cNvPicPr preferRelativeResize="0"/>
          <p:nvPr/>
        </p:nvPicPr>
        <p:blipFill rotWithShape="1">
          <a:blip r:embed="rId2">
            <a:alphaModFix/>
          </a:blip>
          <a:srcRect/>
          <a:stretch/>
        </p:blipFill>
        <p:spPr>
          <a:xfrm>
            <a:off x="0" y="2955036"/>
            <a:ext cx="9144000" cy="2188464"/>
          </a:xfrm>
          <a:prstGeom prst="rect">
            <a:avLst/>
          </a:prstGeom>
          <a:solidFill>
            <a:schemeClr val="lt1"/>
          </a:solidFill>
          <a:ln>
            <a:noFill/>
          </a:ln>
        </p:spPr>
      </p:pic>
      <p:sp>
        <p:nvSpPr>
          <p:cNvPr id="12" name="Google Shape;12;p13"/>
          <p:cNvSpPr txBox="1">
            <a:spLocks noGrp="1"/>
          </p:cNvSpPr>
          <p:nvPr>
            <p:ph type="body" idx="1"/>
          </p:nvPr>
        </p:nvSpPr>
        <p:spPr>
          <a:xfrm>
            <a:off x="0" y="815724"/>
            <a:ext cx="9144000" cy="5869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accent3"/>
              </a:buClr>
              <a:buSzPts val="3600"/>
              <a:buFont typeface="Arial"/>
              <a:buNone/>
              <a:defRPr sz="3600" b="1"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body" idx="2"/>
          </p:nvPr>
        </p:nvSpPr>
        <p:spPr>
          <a:xfrm>
            <a:off x="-148" y="140268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26"/>
          <p:cNvSpPr/>
          <p:nvPr/>
        </p:nvSpPr>
        <p:spPr>
          <a:xfrm>
            <a:off x="0" y="0"/>
            <a:ext cx="9144000" cy="5143500"/>
          </a:xfrm>
          <a:prstGeom prst="rect">
            <a:avLst/>
          </a:prstGeom>
          <a:solidFill>
            <a:schemeClr val="lt1">
              <a:alpha val="7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 name="Google Shape;73;p26"/>
          <p:cNvSpPr/>
          <p:nvPr/>
        </p:nvSpPr>
        <p:spPr>
          <a:xfrm>
            <a:off x="0" y="0"/>
            <a:ext cx="9144000" cy="987574"/>
          </a:xfrm>
          <a:prstGeom prst="rect">
            <a:avLst/>
          </a:prstGeom>
          <a:solidFill>
            <a:schemeClr val="l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26"/>
          <p:cNvSpPr txBox="1">
            <a:spLocks noGrp="1"/>
          </p:cNvSpPr>
          <p:nvPr>
            <p:ph type="body" idx="1"/>
          </p:nvPr>
        </p:nvSpPr>
        <p:spPr>
          <a:xfrm>
            <a:off x="0" y="51470"/>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26"/>
          <p:cNvSpPr txBox="1">
            <a:spLocks noGrp="1"/>
          </p:cNvSpPr>
          <p:nvPr>
            <p:ph type="body" idx="2"/>
          </p:nvPr>
        </p:nvSpPr>
        <p:spPr>
          <a:xfrm>
            <a:off x="0" y="627534"/>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26"/>
          <p:cNvSpPr/>
          <p:nvPr/>
        </p:nvSpPr>
        <p:spPr>
          <a:xfrm>
            <a:off x="0" y="2787774"/>
            <a:ext cx="9144000" cy="185167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7" name="Google Shape;77;p26"/>
          <p:cNvPicPr preferRelativeResize="0"/>
          <p:nvPr/>
        </p:nvPicPr>
        <p:blipFill rotWithShape="1">
          <a:blip r:embed="rId3">
            <a:alphaModFix/>
          </a:blip>
          <a:srcRect/>
          <a:stretch/>
        </p:blipFill>
        <p:spPr>
          <a:xfrm>
            <a:off x="2347200" y="1239550"/>
            <a:ext cx="4170638" cy="2285250"/>
          </a:xfrm>
          <a:prstGeom prst="rect">
            <a:avLst/>
          </a:prstGeom>
          <a:noFill/>
          <a:ln>
            <a:noFill/>
          </a:ln>
        </p:spPr>
      </p:pic>
      <p:sp>
        <p:nvSpPr>
          <p:cNvPr id="78" name="Google Shape;78;p26"/>
          <p:cNvSpPr>
            <a:spLocks noGrp="1"/>
          </p:cNvSpPr>
          <p:nvPr>
            <p:ph type="pic" idx="3"/>
          </p:nvPr>
        </p:nvSpPr>
        <p:spPr>
          <a:xfrm>
            <a:off x="3054196" y="1347614"/>
            <a:ext cx="2767817" cy="18002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79"/>
        <p:cNvGrpSpPr/>
        <p:nvPr/>
      </p:nvGrpSpPr>
      <p:grpSpPr>
        <a:xfrm>
          <a:off x="0" y="0"/>
          <a:ext cx="0" cy="0"/>
          <a:chOff x="0" y="0"/>
          <a:chExt cx="0" cy="0"/>
        </a:xfrm>
      </p:grpSpPr>
      <p:sp>
        <p:nvSpPr>
          <p:cNvPr id="80" name="Google Shape;80;p27"/>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27"/>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2" name="Google Shape;82;p27" descr="D:\Fullppt\PNG이미지\모니터.png"/>
          <p:cNvPicPr preferRelativeResize="0"/>
          <p:nvPr/>
        </p:nvPicPr>
        <p:blipFill rotWithShape="1">
          <a:blip r:embed="rId2">
            <a:alphaModFix/>
          </a:blip>
          <a:srcRect/>
          <a:stretch/>
        </p:blipFill>
        <p:spPr>
          <a:xfrm>
            <a:off x="3486943" y="2427734"/>
            <a:ext cx="2170113" cy="2163763"/>
          </a:xfrm>
          <a:prstGeom prst="rect">
            <a:avLst/>
          </a:prstGeom>
          <a:noFill/>
          <a:ln>
            <a:noFill/>
          </a:ln>
        </p:spPr>
      </p:pic>
      <p:sp>
        <p:nvSpPr>
          <p:cNvPr id="83" name="Google Shape;83;p27"/>
          <p:cNvSpPr>
            <a:spLocks noGrp="1"/>
          </p:cNvSpPr>
          <p:nvPr>
            <p:ph type="pic" idx="3"/>
          </p:nvPr>
        </p:nvSpPr>
        <p:spPr>
          <a:xfrm>
            <a:off x="3592765" y="2525682"/>
            <a:ext cx="1969901" cy="1342211"/>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pic>
        <p:nvPicPr>
          <p:cNvPr id="84" name="Google Shape;84;p27" descr="E:\002-KIMS BUSINESS\007-02-Fullslidesppt-Contents\20161206\02-\color-pencil2.png"/>
          <p:cNvPicPr preferRelativeResize="0"/>
          <p:nvPr/>
        </p:nvPicPr>
        <p:blipFill rotWithShape="1">
          <a:blip r:embed="rId3">
            <a:alphaModFix/>
          </a:blip>
          <a:srcRect/>
          <a:stretch/>
        </p:blipFill>
        <p:spPr>
          <a:xfrm>
            <a:off x="0" y="4613979"/>
            <a:ext cx="9144000" cy="5364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spTree>
      <p:nvGrpSpPr>
        <p:cNvPr id="1" name="Shape 85"/>
        <p:cNvGrpSpPr/>
        <p:nvPr/>
      </p:nvGrpSpPr>
      <p:grpSpPr>
        <a:xfrm>
          <a:off x="0" y="0"/>
          <a:ext cx="0" cy="0"/>
          <a:chOff x="0" y="0"/>
          <a:chExt cx="0" cy="0"/>
        </a:xfrm>
      </p:grpSpPr>
      <p:sp>
        <p:nvSpPr>
          <p:cNvPr id="86" name="Google Shape;86;p28"/>
          <p:cNvSpPr txBox="1">
            <a:spLocks noGrp="1"/>
          </p:cNvSpPr>
          <p:nvPr>
            <p:ph type="body" idx="1"/>
          </p:nvPr>
        </p:nvSpPr>
        <p:spPr>
          <a:xfrm>
            <a:off x="5058804" y="469664"/>
            <a:ext cx="4085196" cy="130999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28"/>
          <p:cNvSpPr txBox="1">
            <a:spLocks noGrp="1"/>
          </p:cNvSpPr>
          <p:nvPr>
            <p:ph type="body" idx="2"/>
          </p:nvPr>
        </p:nvSpPr>
        <p:spPr>
          <a:xfrm>
            <a:off x="5058804" y="1779662"/>
            <a:ext cx="4085196"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28"/>
          <p:cNvSpPr>
            <a:spLocks noGrp="1"/>
          </p:cNvSpPr>
          <p:nvPr>
            <p:ph type="pic" idx="3"/>
          </p:nvPr>
        </p:nvSpPr>
        <p:spPr>
          <a:xfrm>
            <a:off x="1" y="0"/>
            <a:ext cx="2843808" cy="51435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9" name="Google Shape;89;p28"/>
          <p:cNvSpPr/>
          <p:nvPr/>
        </p:nvSpPr>
        <p:spPr>
          <a:xfrm>
            <a:off x="2843808" y="0"/>
            <a:ext cx="1746996"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bg>
      <p:bgPr>
        <a:solidFill>
          <a:schemeClr val="accent2"/>
        </a:solidFill>
        <a:effectLst/>
      </p:bgPr>
    </p:bg>
    <p:spTree>
      <p:nvGrpSpPr>
        <p:cNvPr id="1" name="Shape 90"/>
        <p:cNvGrpSpPr/>
        <p:nvPr/>
      </p:nvGrpSpPr>
      <p:grpSpPr>
        <a:xfrm>
          <a:off x="0" y="0"/>
          <a:ext cx="0" cy="0"/>
          <a:chOff x="0" y="0"/>
          <a:chExt cx="0" cy="0"/>
        </a:xfrm>
      </p:grpSpPr>
      <p:sp>
        <p:nvSpPr>
          <p:cNvPr id="91" name="Google Shape;91;p29"/>
          <p:cNvSpPr txBox="1">
            <a:spLocks noGrp="1"/>
          </p:cNvSpPr>
          <p:nvPr>
            <p:ph type="body" idx="1"/>
          </p:nvPr>
        </p:nvSpPr>
        <p:spPr>
          <a:xfrm>
            <a:off x="5058804" y="1909824"/>
            <a:ext cx="4085196" cy="130999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29"/>
          <p:cNvSpPr>
            <a:spLocks noGrp="1"/>
          </p:cNvSpPr>
          <p:nvPr>
            <p:ph type="pic" idx="2"/>
          </p:nvPr>
        </p:nvSpPr>
        <p:spPr>
          <a:xfrm>
            <a:off x="0" y="0"/>
            <a:ext cx="4499992" cy="2538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3" name="Google Shape;93;p29"/>
          <p:cNvSpPr>
            <a:spLocks noGrp="1"/>
          </p:cNvSpPr>
          <p:nvPr>
            <p:ph type="pic" idx="3"/>
          </p:nvPr>
        </p:nvSpPr>
        <p:spPr>
          <a:xfrm>
            <a:off x="0" y="2605500"/>
            <a:ext cx="4499992" cy="2538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spTree>
      <p:nvGrpSpPr>
        <p:cNvPr id="1" name="Shape 94"/>
        <p:cNvGrpSpPr/>
        <p:nvPr/>
      </p:nvGrpSpPr>
      <p:grpSpPr>
        <a:xfrm>
          <a:off x="0" y="0"/>
          <a:ext cx="0" cy="0"/>
          <a:chOff x="0" y="0"/>
          <a:chExt cx="0" cy="0"/>
        </a:xfrm>
      </p:grpSpPr>
      <p:sp>
        <p:nvSpPr>
          <p:cNvPr id="95" name="Google Shape;95;p30"/>
          <p:cNvSpPr>
            <a:spLocks noGrp="1"/>
          </p:cNvSpPr>
          <p:nvPr>
            <p:ph type="pic" idx="2"/>
          </p:nvPr>
        </p:nvSpPr>
        <p:spPr>
          <a:xfrm>
            <a:off x="0" y="0"/>
            <a:ext cx="9144000" cy="51435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31"/>
          <p:cNvSpPr txBox="1">
            <a:spLocks noGrp="1"/>
          </p:cNvSpPr>
          <p:nvPr>
            <p:ph type="body" idx="1"/>
          </p:nvPr>
        </p:nvSpPr>
        <p:spPr>
          <a:xfrm>
            <a:off x="242646" y="92609"/>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98"/>
        <p:cNvGrpSpPr/>
        <p:nvPr/>
      </p:nvGrpSpPr>
      <p:grpSpPr>
        <a:xfrm>
          <a:off x="0" y="0"/>
          <a:ext cx="0" cy="0"/>
          <a:chOff x="0" y="0"/>
          <a:chExt cx="0" cy="0"/>
        </a:xfrm>
      </p:grpSpPr>
      <p:sp>
        <p:nvSpPr>
          <p:cNvPr id="99" name="Google Shape;99;p3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32"/>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32"/>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32"/>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a:xfrm>
            <a:off x="633845" y="274320"/>
            <a:ext cx="7886700" cy="994172"/>
          </a:xfrm>
          <a:prstGeom prst="rect">
            <a:avLst/>
          </a:prstGeom>
        </p:spPr>
        <p:txBody>
          <a:bodyPr/>
          <a:lstStyle/>
          <a:p>
            <a:r>
              <a:rPr lang="bg-BG"/>
              <a:t>Редакт. стил загл. образец</a:t>
            </a:r>
            <a:endParaRPr lang="en-US" dirty="0"/>
          </a:p>
        </p:txBody>
      </p:sp>
      <p:sp>
        <p:nvSpPr>
          <p:cNvPr id="3" name="Content Placeholder 2"/>
          <p:cNvSpPr>
            <a:spLocks noGrp="1"/>
          </p:cNvSpPr>
          <p:nvPr>
            <p:ph idx="1"/>
          </p:nvPr>
        </p:nvSpPr>
        <p:spPr>
          <a:xfrm>
            <a:off x="633845" y="1371600"/>
            <a:ext cx="7886700" cy="3263503"/>
          </a:xfrm>
          <a:prstGeom prst="rect">
            <a:avLst/>
          </a:prstGeo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15763BD-F787-48E1-AAA3-DF445FB200FE}" type="datetimeFigureOut">
              <a:rPr lang="bg-BG" smtClean="0"/>
              <a:t>3.2.2022 г.</a:t>
            </a:fld>
            <a:endParaRPr lang="bg-BG"/>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bg-BG"/>
          </a:p>
        </p:txBody>
      </p:sp>
      <p:sp>
        <p:nvSpPr>
          <p:cNvPr id="6" name="Slide Number Placeholder 5"/>
          <p:cNvSpPr>
            <a:spLocks noGrp="1"/>
          </p:cNvSpPr>
          <p:nvPr>
            <p:ph type="sldNum" sz="quarter" idx="12"/>
          </p:nvPr>
        </p:nvSpPr>
        <p:spPr>
          <a:xfrm>
            <a:off x="6463145" y="4767263"/>
            <a:ext cx="2057400" cy="273844"/>
          </a:xfrm>
          <a:prstGeom prst="rect">
            <a:avLst/>
          </a:prstGeom>
        </p:spPr>
        <p:txBody>
          <a:bodyPr/>
          <a:lstStyle/>
          <a:p>
            <a:fld id="{331E82FF-3D4E-4671-BCF2-C5415093BD4F}" type="slidenum">
              <a:rPr lang="bg-BG" smtClean="0"/>
              <a:t>‹nr.›</a:t>
            </a:fld>
            <a:endParaRPr lang="bg-BG"/>
          </a:p>
        </p:txBody>
      </p:sp>
    </p:spTree>
    <p:extLst>
      <p:ext uri="{BB962C8B-B14F-4D97-AF65-F5344CB8AC3E}">
        <p14:creationId xmlns:p14="http://schemas.microsoft.com/office/powerpoint/2010/main" val="1325398433"/>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a:xfrm>
            <a:off x="457200" y="4767264"/>
            <a:ext cx="2133600" cy="273844"/>
          </a:xfrm>
          <a:prstGeom prst="rect">
            <a:avLst/>
          </a:prstGeom>
        </p:spPr>
        <p:txBody>
          <a:bodyPr/>
          <a:lstStyle/>
          <a:p>
            <a:pPr>
              <a:defRPr/>
            </a:pPr>
            <a:fld id="{6934C909-88A0-4162-AE5E-829F79E9C12B}" type="datetimeFigureOut">
              <a:rPr lang="en-US" smtClean="0"/>
              <a:pPr>
                <a:defRPr/>
              </a:pPr>
              <a:t>2/3/2022</a:t>
            </a:fld>
            <a:endParaRPr lang="en-US"/>
          </a:p>
        </p:txBody>
      </p:sp>
      <p:sp>
        <p:nvSpPr>
          <p:cNvPr id="3" name="Контейнер за долния колонтитул 2"/>
          <p:cNvSpPr>
            <a:spLocks noGrp="1"/>
          </p:cNvSpPr>
          <p:nvPr>
            <p:ph type="ftr" sz="quarter" idx="11"/>
          </p:nvPr>
        </p:nvSpPr>
        <p:spPr>
          <a:xfrm>
            <a:off x="3124200" y="4767264"/>
            <a:ext cx="2895600" cy="273844"/>
          </a:xfrm>
          <a:prstGeom prst="rect">
            <a:avLst/>
          </a:prstGeom>
        </p:spPr>
        <p:txBody>
          <a:bodyPr/>
          <a:lstStyle/>
          <a:p>
            <a:pPr>
              <a:defRPr/>
            </a:pPr>
            <a:endParaRPr lang="en-US"/>
          </a:p>
        </p:txBody>
      </p:sp>
      <p:sp>
        <p:nvSpPr>
          <p:cNvPr id="4" name="Контейнер за номер на слайда 3"/>
          <p:cNvSpPr>
            <a:spLocks noGrp="1"/>
          </p:cNvSpPr>
          <p:nvPr>
            <p:ph type="sldNum" sz="quarter" idx="12"/>
          </p:nvPr>
        </p:nvSpPr>
        <p:spPr>
          <a:xfrm>
            <a:off x="6553200" y="4767264"/>
            <a:ext cx="2133600" cy="273844"/>
          </a:xfrm>
          <a:prstGeom prst="rect">
            <a:avLst/>
          </a:prstGeom>
        </p:spPr>
        <p:txBody>
          <a:bodyPr/>
          <a:lstStyle/>
          <a:p>
            <a:pPr>
              <a:defRPr/>
            </a:pPr>
            <a:fld id="{6D50EEDD-BC57-4F74-8438-A4282BE47D7A}" type="slidenum">
              <a:rPr lang="en-US" smtClean="0"/>
              <a:pPr>
                <a:defRPr/>
              </a:pPr>
              <a:t>‹nr.›</a:t>
            </a:fld>
            <a:endParaRPr lang="en-US"/>
          </a:p>
        </p:txBody>
      </p:sp>
    </p:spTree>
    <p:extLst>
      <p:ext uri="{BB962C8B-B14F-4D97-AF65-F5344CB8AC3E}">
        <p14:creationId xmlns:p14="http://schemas.microsoft.com/office/powerpoint/2010/main" val="1725757884"/>
      </p:ext>
    </p:extLst>
  </p:cSld>
  <p:clrMapOvr>
    <a:masterClrMapping/>
  </p:clrMapOvr>
  <p:transition spd="slow">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asic Layout">
  <p:cSld name="1_Basic Layout">
    <p:spTree>
      <p:nvGrpSpPr>
        <p:cNvPr id="1" name="Shape 23"/>
        <p:cNvGrpSpPr/>
        <p:nvPr/>
      </p:nvGrpSpPr>
      <p:grpSpPr>
        <a:xfrm>
          <a:off x="0" y="0"/>
          <a:ext cx="0" cy="0"/>
          <a:chOff x="0" y="0"/>
          <a:chExt cx="0" cy="0"/>
        </a:xfrm>
      </p:grpSpPr>
      <p:sp>
        <p:nvSpPr>
          <p:cNvPr id="24" name="Google Shape;24;p1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1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6" name="Google Shape;26;p17" descr="E:\002-KIMS BUSINESS\007-02-Fullslidesppt-Contents\20161206\02-\color-pencil2.png"/>
          <p:cNvPicPr preferRelativeResize="0"/>
          <p:nvPr/>
        </p:nvPicPr>
        <p:blipFill rotWithShape="1">
          <a:blip r:embed="rId2">
            <a:alphaModFix/>
          </a:blip>
          <a:srcRect/>
          <a:stretch/>
        </p:blipFill>
        <p:spPr>
          <a:xfrm>
            <a:off x="0" y="4613979"/>
            <a:ext cx="9144000" cy="536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32"/>
        <p:cNvGrpSpPr/>
        <p:nvPr/>
      </p:nvGrpSpPr>
      <p:grpSpPr>
        <a:xfrm>
          <a:off x="0" y="0"/>
          <a:ext cx="0" cy="0"/>
          <a:chOff x="0" y="0"/>
          <a:chExt cx="0" cy="0"/>
        </a:xfrm>
      </p:grpSpPr>
      <p:sp>
        <p:nvSpPr>
          <p:cNvPr id="33" name="Google Shape;33;p19"/>
          <p:cNvSpPr/>
          <p:nvPr/>
        </p:nvSpPr>
        <p:spPr>
          <a:xfrm>
            <a:off x="3816606" y="2514208"/>
            <a:ext cx="1296145" cy="2648247"/>
          </a:xfrm>
          <a:custGeom>
            <a:avLst/>
            <a:gdLst/>
            <a:ahLst/>
            <a:cxnLst/>
            <a:rect l="l" t="t" r="r" b="b"/>
            <a:pathLst>
              <a:path w="3292922" h="6728001" extrusionOk="0">
                <a:moveTo>
                  <a:pt x="1313917" y="6728001"/>
                </a:moveTo>
                <a:lnTo>
                  <a:pt x="3080150" y="6709503"/>
                </a:lnTo>
                <a:cubicBezTo>
                  <a:pt x="2901007" y="5613780"/>
                  <a:pt x="2805281" y="4930985"/>
                  <a:pt x="2530643" y="3878472"/>
                </a:cubicBezTo>
                <a:cubicBezTo>
                  <a:pt x="2496835" y="3710006"/>
                  <a:pt x="2416222" y="3623214"/>
                  <a:pt x="2388013" y="3421148"/>
                </a:cubicBezTo>
                <a:cubicBezTo>
                  <a:pt x="2488975" y="3081794"/>
                  <a:pt x="2557147" y="3039271"/>
                  <a:pt x="2644943" y="2791070"/>
                </a:cubicBezTo>
                <a:cubicBezTo>
                  <a:pt x="2710030" y="2495898"/>
                  <a:pt x="2711066" y="2456210"/>
                  <a:pt x="2754481" y="2192548"/>
                </a:cubicBezTo>
                <a:cubicBezTo>
                  <a:pt x="2746333" y="1985452"/>
                  <a:pt x="3073254" y="1479481"/>
                  <a:pt x="3271692" y="1150868"/>
                </a:cubicBezTo>
                <a:cubicBezTo>
                  <a:pt x="3356967" y="952533"/>
                  <a:pt x="3169677" y="805276"/>
                  <a:pt x="2988703" y="1054514"/>
                </a:cubicBezTo>
                <a:cubicBezTo>
                  <a:pt x="2845795" y="1216579"/>
                  <a:pt x="2581031" y="1593810"/>
                  <a:pt x="2421106" y="1821072"/>
                </a:cubicBezTo>
                <a:cubicBezTo>
                  <a:pt x="2548106" y="1401971"/>
                  <a:pt x="2665581" y="992397"/>
                  <a:pt x="2764006" y="563772"/>
                </a:cubicBezTo>
                <a:cubicBezTo>
                  <a:pt x="2813218" y="314534"/>
                  <a:pt x="2595731" y="208171"/>
                  <a:pt x="2487781" y="397084"/>
                </a:cubicBezTo>
                <a:cubicBezTo>
                  <a:pt x="2363956" y="569328"/>
                  <a:pt x="2150336" y="1369872"/>
                  <a:pt x="2034792" y="1645310"/>
                </a:cubicBezTo>
                <a:cubicBezTo>
                  <a:pt x="2091942" y="1194459"/>
                  <a:pt x="2078206" y="628860"/>
                  <a:pt x="2082969" y="154197"/>
                </a:cubicBezTo>
                <a:cubicBezTo>
                  <a:pt x="2082969" y="38309"/>
                  <a:pt x="1835318" y="-129965"/>
                  <a:pt x="1768643" y="163723"/>
                </a:cubicBezTo>
                <a:cubicBezTo>
                  <a:pt x="1682124" y="397879"/>
                  <a:pt x="1638953" y="1234968"/>
                  <a:pt x="1625667" y="1620945"/>
                </a:cubicBezTo>
                <a:cubicBezTo>
                  <a:pt x="1564339" y="1205538"/>
                  <a:pt x="1505118" y="766972"/>
                  <a:pt x="1482893" y="378035"/>
                </a:cubicBezTo>
                <a:cubicBezTo>
                  <a:pt x="1454318" y="84347"/>
                  <a:pt x="1220956" y="133560"/>
                  <a:pt x="1197144" y="368510"/>
                </a:cubicBezTo>
                <a:cubicBezTo>
                  <a:pt x="1136819" y="844760"/>
                  <a:pt x="1162771" y="1265312"/>
                  <a:pt x="1188171" y="1717750"/>
                </a:cubicBezTo>
                <a:cubicBezTo>
                  <a:pt x="1140161" y="2045735"/>
                  <a:pt x="1199686" y="2167944"/>
                  <a:pt x="1046440" y="2322687"/>
                </a:cubicBezTo>
                <a:cubicBezTo>
                  <a:pt x="855940" y="2122662"/>
                  <a:pt x="618019" y="1903036"/>
                  <a:pt x="227494" y="1822074"/>
                </a:cubicBezTo>
                <a:cubicBezTo>
                  <a:pt x="-15394" y="1795087"/>
                  <a:pt x="-102122" y="1989280"/>
                  <a:pt x="159816" y="2133742"/>
                </a:cubicBezTo>
                <a:cubicBezTo>
                  <a:pt x="345554" y="2368692"/>
                  <a:pt x="756777" y="2611448"/>
                  <a:pt x="861805" y="2861852"/>
                </a:cubicBezTo>
                <a:cubicBezTo>
                  <a:pt x="1030874" y="3125377"/>
                  <a:pt x="1206326" y="3251130"/>
                  <a:pt x="1378569" y="3432105"/>
                </a:cubicBezTo>
                <a:cubicBezTo>
                  <a:pt x="1526589" y="3620465"/>
                  <a:pt x="1509779" y="3863770"/>
                  <a:pt x="1506706" y="4107073"/>
                </a:cubicBezTo>
                <a:cubicBezTo>
                  <a:pt x="1513397" y="5266921"/>
                  <a:pt x="1464287" y="5526742"/>
                  <a:pt x="1313917" y="6728001"/>
                </a:cubicBezTo>
                <a:close/>
              </a:path>
            </a:pathLst>
          </a:custGeom>
          <a:solidFill>
            <a:srgbClr val="BFBFB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1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1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6" name="Google Shape;36;p19" descr="E:\002-KIMS BUSINESS\007-02-Fullslidesppt-Contents\20161206\02-\color-pencil2.png"/>
          <p:cNvPicPr preferRelativeResize="0"/>
          <p:nvPr/>
        </p:nvPicPr>
        <p:blipFill rotWithShape="1">
          <a:blip r:embed="rId2">
            <a:alphaModFix/>
          </a:blip>
          <a:srcRect/>
          <a:stretch/>
        </p:blipFill>
        <p:spPr>
          <a:xfrm>
            <a:off x="0" y="4613979"/>
            <a:ext cx="9144000" cy="536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Basic Layout">
  <p:cSld name="7_Basic Layout">
    <p:spTree>
      <p:nvGrpSpPr>
        <p:cNvPr id="1" name="Shape 37"/>
        <p:cNvGrpSpPr/>
        <p:nvPr/>
      </p:nvGrpSpPr>
      <p:grpSpPr>
        <a:xfrm>
          <a:off x="0" y="0"/>
          <a:ext cx="0" cy="0"/>
          <a:chOff x="0" y="0"/>
          <a:chExt cx="0" cy="0"/>
        </a:xfrm>
      </p:grpSpPr>
      <p:sp>
        <p:nvSpPr>
          <p:cNvPr id="38" name="Google Shape;38;p2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20"/>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asic Layout">
  <p:cSld name="3_Basic Layout">
    <p:bg>
      <p:bgPr>
        <a:solidFill>
          <a:schemeClr val="accent3"/>
        </a:solidFill>
        <a:effectLst/>
      </p:bgPr>
    </p:bg>
    <p:spTree>
      <p:nvGrpSpPr>
        <p:cNvPr id="1" name="Shape 40"/>
        <p:cNvGrpSpPr/>
        <p:nvPr/>
      </p:nvGrpSpPr>
      <p:grpSpPr>
        <a:xfrm>
          <a:off x="0" y="0"/>
          <a:ext cx="0" cy="0"/>
          <a:chOff x="0" y="0"/>
          <a:chExt cx="0" cy="0"/>
        </a:xfrm>
      </p:grpSpPr>
      <p:sp>
        <p:nvSpPr>
          <p:cNvPr id="41" name="Google Shape;41;p2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0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21"/>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3" name="Google Shape;43;p21" descr="E:\002-KIMS BUSINESS\007-02-Fullslidesppt-Contents\20161206\02-\color-pencil2.png"/>
          <p:cNvPicPr preferRelativeResize="0"/>
          <p:nvPr/>
        </p:nvPicPr>
        <p:blipFill rotWithShape="1">
          <a:blip r:embed="rId2">
            <a:alphaModFix/>
          </a:blip>
          <a:srcRect/>
          <a:stretch/>
        </p:blipFill>
        <p:spPr>
          <a:xfrm>
            <a:off x="0" y="4613979"/>
            <a:ext cx="9144000" cy="536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Basic Layout">
  <p:cSld name="5_Basic Layout">
    <p:bg>
      <p:bgPr>
        <a:solidFill>
          <a:schemeClr val="lt1"/>
        </a:solidFill>
        <a:effectLst/>
      </p:bgPr>
    </p:bg>
    <p:spTree>
      <p:nvGrpSpPr>
        <p:cNvPr id="1" name="Shape 44"/>
        <p:cNvGrpSpPr/>
        <p:nvPr/>
      </p:nvGrpSpPr>
      <p:grpSpPr>
        <a:xfrm>
          <a:off x="0" y="0"/>
          <a:ext cx="0" cy="0"/>
          <a:chOff x="0" y="0"/>
          <a:chExt cx="0" cy="0"/>
        </a:xfrm>
      </p:grpSpPr>
      <p:sp>
        <p:nvSpPr>
          <p:cNvPr id="45" name="Google Shape;45;p22"/>
          <p:cNvSpPr/>
          <p:nvPr/>
        </p:nvSpPr>
        <p:spPr>
          <a:xfrm>
            <a:off x="0" y="3291830"/>
            <a:ext cx="9144000" cy="185167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Google Shape;46;p22"/>
          <p:cNvSpPr txBox="1">
            <a:spLocks noGrp="1"/>
          </p:cNvSpPr>
          <p:nvPr>
            <p:ph type="body" idx="1"/>
          </p:nvPr>
        </p:nvSpPr>
        <p:spPr>
          <a:xfrm>
            <a:off x="539552" y="3628599"/>
            <a:ext cx="3115187" cy="1178133"/>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spTree>
      <p:nvGrpSpPr>
        <p:cNvPr id="1" name="Shape 47"/>
        <p:cNvGrpSpPr/>
        <p:nvPr/>
      </p:nvGrpSpPr>
      <p:grpSpPr>
        <a:xfrm>
          <a:off x="0" y="0"/>
          <a:ext cx="0" cy="0"/>
          <a:chOff x="0" y="0"/>
          <a:chExt cx="0" cy="0"/>
        </a:xfrm>
      </p:grpSpPr>
      <p:sp>
        <p:nvSpPr>
          <p:cNvPr id="48" name="Google Shape;48;p23"/>
          <p:cNvSpPr>
            <a:spLocks noGrp="1"/>
          </p:cNvSpPr>
          <p:nvPr>
            <p:ph type="pic" idx="2"/>
          </p:nvPr>
        </p:nvSpPr>
        <p:spPr>
          <a:xfrm>
            <a:off x="487207" y="1259198"/>
            <a:ext cx="2375807" cy="3416302"/>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9" name="Google Shape;49;p23"/>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23"/>
          <p:cNvSpPr txBox="1">
            <a:spLocks noGrp="1"/>
          </p:cNvSpPr>
          <p:nvPr>
            <p:ph type="body" idx="3"/>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23"/>
          <p:cNvSpPr>
            <a:spLocks noGrp="1"/>
          </p:cNvSpPr>
          <p:nvPr>
            <p:ph type="pic" idx="4"/>
          </p:nvPr>
        </p:nvSpPr>
        <p:spPr>
          <a:xfrm>
            <a:off x="3016871" y="1258740"/>
            <a:ext cx="1800000" cy="234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2" name="Google Shape;52;p23"/>
          <p:cNvSpPr>
            <a:spLocks noGrp="1"/>
          </p:cNvSpPr>
          <p:nvPr>
            <p:ph type="pic" idx="5"/>
          </p:nvPr>
        </p:nvSpPr>
        <p:spPr>
          <a:xfrm>
            <a:off x="4946664" y="1258740"/>
            <a:ext cx="1800000" cy="234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3" name="Google Shape;53;p23"/>
          <p:cNvSpPr>
            <a:spLocks noGrp="1"/>
          </p:cNvSpPr>
          <p:nvPr>
            <p:ph type="pic" idx="6"/>
          </p:nvPr>
        </p:nvSpPr>
        <p:spPr>
          <a:xfrm>
            <a:off x="6876456" y="1258740"/>
            <a:ext cx="1800000" cy="234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4" name="Google Shape;54;p23"/>
          <p:cNvSpPr/>
          <p:nvPr/>
        </p:nvSpPr>
        <p:spPr>
          <a:xfrm>
            <a:off x="3016871" y="3723878"/>
            <a:ext cx="1800000" cy="95162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 name="Google Shape;55;p23"/>
          <p:cNvSpPr/>
          <p:nvPr/>
        </p:nvSpPr>
        <p:spPr>
          <a:xfrm>
            <a:off x="4946664" y="3723878"/>
            <a:ext cx="1800000" cy="95162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Google Shape;56;p23"/>
          <p:cNvSpPr/>
          <p:nvPr/>
        </p:nvSpPr>
        <p:spPr>
          <a:xfrm>
            <a:off x="6876456" y="3723878"/>
            <a:ext cx="1800000" cy="95162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57"/>
        <p:cNvGrpSpPr/>
        <p:nvPr/>
      </p:nvGrpSpPr>
      <p:grpSpPr>
        <a:xfrm>
          <a:off x="0" y="0"/>
          <a:ext cx="0" cy="0"/>
          <a:chOff x="0" y="0"/>
          <a:chExt cx="0" cy="0"/>
        </a:xfrm>
      </p:grpSpPr>
      <p:sp>
        <p:nvSpPr>
          <p:cNvPr id="58" name="Google Shape;58;p24"/>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24"/>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24"/>
          <p:cNvSpPr>
            <a:spLocks noGrp="1"/>
          </p:cNvSpPr>
          <p:nvPr>
            <p:ph type="pic" idx="3"/>
          </p:nvPr>
        </p:nvSpPr>
        <p:spPr>
          <a:xfrm>
            <a:off x="3642106" y="1274642"/>
            <a:ext cx="1987177"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1" name="Google Shape;61;p24"/>
          <p:cNvSpPr>
            <a:spLocks noGrp="1"/>
          </p:cNvSpPr>
          <p:nvPr>
            <p:ph type="pic" idx="4"/>
          </p:nvPr>
        </p:nvSpPr>
        <p:spPr>
          <a:xfrm>
            <a:off x="5628812" y="1274642"/>
            <a:ext cx="1757238"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2" name="Google Shape;62;p24"/>
          <p:cNvSpPr>
            <a:spLocks noGrp="1"/>
          </p:cNvSpPr>
          <p:nvPr>
            <p:ph type="pic" idx="5"/>
          </p:nvPr>
        </p:nvSpPr>
        <p:spPr>
          <a:xfrm>
            <a:off x="7385770" y="1274642"/>
            <a:ext cx="1757238"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3" name="Google Shape;63;p24"/>
          <p:cNvSpPr>
            <a:spLocks noGrp="1"/>
          </p:cNvSpPr>
          <p:nvPr>
            <p:ph type="pic" idx="6"/>
          </p:nvPr>
        </p:nvSpPr>
        <p:spPr>
          <a:xfrm>
            <a:off x="3638459" y="2964646"/>
            <a:ext cx="1987177"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4" name="Google Shape;64;p24"/>
          <p:cNvSpPr>
            <a:spLocks noGrp="1"/>
          </p:cNvSpPr>
          <p:nvPr>
            <p:ph type="pic" idx="7"/>
          </p:nvPr>
        </p:nvSpPr>
        <p:spPr>
          <a:xfrm>
            <a:off x="5625165" y="2964646"/>
            <a:ext cx="1757238"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5" name="Google Shape;65;p24"/>
          <p:cNvSpPr>
            <a:spLocks noGrp="1"/>
          </p:cNvSpPr>
          <p:nvPr>
            <p:ph type="pic" idx="8"/>
          </p:nvPr>
        </p:nvSpPr>
        <p:spPr>
          <a:xfrm>
            <a:off x="7382123" y="2964646"/>
            <a:ext cx="1757238"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6" name="Google Shape;66;p24"/>
          <p:cNvSpPr/>
          <p:nvPr/>
        </p:nvSpPr>
        <p:spPr>
          <a:xfrm>
            <a:off x="1" y="1272646"/>
            <a:ext cx="3644522" cy="338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67"/>
        <p:cNvGrpSpPr/>
        <p:nvPr/>
      </p:nvGrpSpPr>
      <p:grpSpPr>
        <a:xfrm>
          <a:off x="0" y="0"/>
          <a:ext cx="0" cy="0"/>
          <a:chOff x="0" y="0"/>
          <a:chExt cx="0" cy="0"/>
        </a:xfrm>
      </p:grpSpPr>
      <p:sp>
        <p:nvSpPr>
          <p:cNvPr id="68" name="Google Shape;68;p25"/>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25"/>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25"/>
          <p:cNvSpPr>
            <a:spLocks noGrp="1"/>
          </p:cNvSpPr>
          <p:nvPr>
            <p:ph type="pic" idx="3"/>
          </p:nvPr>
        </p:nvSpPr>
        <p:spPr>
          <a:xfrm>
            <a:off x="4932039" y="1239550"/>
            <a:ext cx="3743959" cy="343595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72" r:id="rId16"/>
    <p:sldLayoutId id="214748367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txBox="1">
            <a:spLocks noGrp="1"/>
          </p:cNvSpPr>
          <p:nvPr>
            <p:ph type="body" idx="1"/>
          </p:nvPr>
        </p:nvSpPr>
        <p:spPr>
          <a:xfrm>
            <a:off x="133814" y="789372"/>
            <a:ext cx="8802029" cy="2496521"/>
          </a:xfrm>
          <a:prstGeom prst="rect">
            <a:avLst/>
          </a:prstGeom>
          <a:noFill/>
          <a:ln>
            <a:noFill/>
          </a:ln>
        </p:spPr>
        <p:txBody>
          <a:bodyPr spcFirstLastPara="1" wrap="square" lIns="91425" tIns="45700" rIns="91425" bIns="45700" anchor="ctr" anchorCtr="0">
            <a:noAutofit/>
          </a:bodyPr>
          <a:lstStyle/>
          <a:p>
            <a:pPr marL="280670" marR="337185" indent="280670">
              <a:spcBef>
                <a:spcPts val="0"/>
              </a:spcBef>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0670" marR="337185" indent="280670">
              <a:spcBef>
                <a:spcPts val="0"/>
              </a:spcBef>
            </a:pPr>
            <a:r>
              <a:rPr lang="en-US" sz="2000" dirty="0" err="1">
                <a:latin typeface="Tahoma" panose="020B0604030504040204" pitchFamily="34" charset="0"/>
                <a:ea typeface="Tahoma" panose="020B0604030504040204" pitchFamily="34" charset="0"/>
                <a:cs typeface="Tahoma" panose="020B0604030504040204" pitchFamily="34" charset="0"/>
              </a:rPr>
              <a:t>TEACHmi</a:t>
            </a:r>
            <a:r>
              <a:rPr lang="bg-BG" sz="2000"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 TEACHER PREPARATION FOR </a:t>
            </a:r>
            <a:endParaRPr lang="bg-BG" sz="2000" dirty="0">
              <a:latin typeface="Tahoma" panose="020B0604030504040204" pitchFamily="34" charset="0"/>
              <a:ea typeface="Tahoma" panose="020B0604030504040204" pitchFamily="34" charset="0"/>
              <a:cs typeface="Tahoma" panose="020B0604030504040204" pitchFamily="34" charset="0"/>
            </a:endParaRPr>
          </a:p>
          <a:p>
            <a:pPr marL="280670" marR="337185" indent="280670">
              <a:spcBef>
                <a:spcPts val="0"/>
              </a:spcBef>
            </a:pPr>
            <a:r>
              <a:rPr lang="en-US" sz="2000" dirty="0">
                <a:latin typeface="Tahoma" panose="020B0604030504040204" pitchFamily="34" charset="0"/>
                <a:ea typeface="Tahoma" panose="020B0604030504040204" pitchFamily="34" charset="0"/>
                <a:cs typeface="Tahoma" panose="020B0604030504040204" pitchFamily="34" charset="0"/>
              </a:rPr>
              <a:t>MIGRANT SCHOOL INCLUSION</a:t>
            </a:r>
            <a:endParaRPr lang="bg-BG" sz="2000" dirty="0">
              <a:latin typeface="Tahoma" panose="020B0604030504040204" pitchFamily="34" charset="0"/>
              <a:ea typeface="Tahoma" panose="020B0604030504040204" pitchFamily="34" charset="0"/>
              <a:cs typeface="Tahoma" panose="020B0604030504040204" pitchFamily="34" charset="0"/>
            </a:endParaRPr>
          </a:p>
          <a:p>
            <a:pPr marL="280670" marR="337185" indent="280670">
              <a:spcBef>
                <a:spcPts val="0"/>
              </a:spcBef>
            </a:pPr>
            <a:endParaRPr lang="bg-BG" sz="2000" dirty="0">
              <a:latin typeface="Tahoma" panose="020B0604030504040204" pitchFamily="34" charset="0"/>
              <a:ea typeface="Tahoma" panose="020B0604030504040204" pitchFamily="34" charset="0"/>
              <a:cs typeface="Tahoma" panose="020B0604030504040204" pitchFamily="34" charset="0"/>
            </a:endParaRPr>
          </a:p>
          <a:p>
            <a:pPr marL="280670" marR="337185" indent="280670">
              <a:spcBef>
                <a:spcPts val="0"/>
              </a:spcBef>
            </a:pPr>
            <a:r>
              <a:rPr lang="en-US" sz="1200" dirty="0">
                <a:latin typeface="Tahoma" panose="020B0604030504040204" pitchFamily="34" charset="0"/>
                <a:ea typeface="Tahoma" panose="020B0604030504040204" pitchFamily="34" charset="0"/>
                <a:cs typeface="Tahoma" panose="020B0604030504040204" pitchFamily="34" charset="0"/>
              </a:rPr>
              <a:t>PROJECT NUMBER – 612216-EPP-1-2019-1-EL-EPPKA3-IPI-SOC-IN</a:t>
            </a:r>
            <a:r>
              <a:rPr lang="bg-BG" sz="1200"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AGREEMENT NUMBER – 612216</a:t>
            </a:r>
            <a:endParaRPr lang="bg-BG" sz="1200" dirty="0">
              <a:latin typeface="Tahoma" panose="020B0604030504040204" pitchFamily="34" charset="0"/>
              <a:ea typeface="Tahoma" panose="020B0604030504040204" pitchFamily="34" charset="0"/>
              <a:cs typeface="Tahoma" panose="020B0604030504040204" pitchFamily="34" charset="0"/>
            </a:endParaRPr>
          </a:p>
        </p:txBody>
      </p:sp>
      <p:pic>
        <p:nvPicPr>
          <p:cNvPr id="113" name="Google Shape;113;p1" descr="C:\Users\UserA\Documents\ERASMUS+\2019\APPROVED PROJECTS\TEACHMI 2019\logosbeneficaireserasmusright_en.jpg"/>
          <p:cNvPicPr preferRelativeResize="0"/>
          <p:nvPr/>
        </p:nvPicPr>
        <p:blipFill rotWithShape="1">
          <a:blip r:embed="rId3">
            <a:alphaModFix/>
          </a:blip>
          <a:srcRect/>
          <a:stretch/>
        </p:blipFill>
        <p:spPr>
          <a:xfrm>
            <a:off x="35495" y="66047"/>
            <a:ext cx="2735587" cy="561487"/>
          </a:xfrm>
          <a:prstGeom prst="rect">
            <a:avLst/>
          </a:prstGeom>
          <a:noFill/>
          <a:ln>
            <a:noFill/>
          </a:ln>
        </p:spPr>
      </p:pic>
      <p:pic>
        <p:nvPicPr>
          <p:cNvPr id="115" name="Google Shape;115;p1"/>
          <p:cNvPicPr preferRelativeResize="0"/>
          <p:nvPr/>
        </p:nvPicPr>
        <p:blipFill rotWithShape="1">
          <a:blip r:embed="rId4">
            <a:alphaModFix/>
          </a:blip>
          <a:srcRect/>
          <a:stretch/>
        </p:blipFill>
        <p:spPr>
          <a:xfrm>
            <a:off x="5004048" y="195485"/>
            <a:ext cx="3733906" cy="593887"/>
          </a:xfrm>
          <a:prstGeom prst="rect">
            <a:avLst/>
          </a:prstGeom>
          <a:noFill/>
          <a:ln>
            <a:noFill/>
          </a:ln>
        </p:spPr>
      </p:pic>
      <p:pic>
        <p:nvPicPr>
          <p:cNvPr id="116" name="Google Shape;116;p1"/>
          <p:cNvPicPr preferRelativeResize="0"/>
          <p:nvPr/>
        </p:nvPicPr>
        <p:blipFill rotWithShape="1">
          <a:blip r:embed="rId5">
            <a:alphaModFix/>
          </a:blip>
          <a:srcRect/>
          <a:stretch/>
        </p:blipFill>
        <p:spPr>
          <a:xfrm>
            <a:off x="3707904" y="312073"/>
            <a:ext cx="1133475" cy="38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p:txBody>
          <a:bodyPr/>
          <a:lstStyle/>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Functions of the school-family interaction</a:t>
            </a:r>
          </a:p>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in a multicultural educational environment</a:t>
            </a:r>
            <a:endParaRPr lang="bg-BG" sz="1600" b="1" dirty="0">
              <a:latin typeface="Tahoma" panose="020B0604030504040204" pitchFamily="34" charset="0"/>
              <a:ea typeface="Tahoma" panose="020B0604030504040204" pitchFamily="34" charset="0"/>
              <a:cs typeface="Tahoma" panose="020B0604030504040204" pitchFamily="34" charset="0"/>
            </a:endParaRPr>
          </a:p>
        </p:txBody>
      </p:sp>
      <p:sp>
        <p:nvSpPr>
          <p:cNvPr id="3" name="Правоъгълник 2"/>
          <p:cNvSpPr/>
          <p:nvPr/>
        </p:nvSpPr>
        <p:spPr>
          <a:xfrm>
            <a:off x="464457" y="1110343"/>
            <a:ext cx="8215085" cy="3313215"/>
          </a:xfrm>
          <a:prstGeom prst="rect">
            <a:avLst/>
          </a:prstGeom>
        </p:spPr>
        <p:txBody>
          <a:bodyPr wrap="square">
            <a:spAutoFit/>
          </a:bodyPr>
          <a:lstStyle/>
          <a:p>
            <a:pPr marR="179070" algn="just">
              <a:lnSpc>
                <a:spcPct val="115000"/>
              </a:lnSpc>
            </a:pPr>
            <a:r>
              <a:rPr lang="en-US" b="1" i="1" dirty="0">
                <a:solidFill>
                  <a:schemeClr val="accent2"/>
                </a:solidFill>
                <a:latin typeface="Tahoma" panose="020B0604030504040204" pitchFamily="34" charset="0"/>
                <a:ea typeface="Tahoma" panose="020B0604030504040204" pitchFamily="34" charset="0"/>
                <a:cs typeface="Tahoma" panose="020B0604030504040204" pitchFamily="34" charset="0"/>
              </a:rPr>
              <a:t>Information</a:t>
            </a:r>
            <a:r>
              <a:rPr lang="bg-BG" dirty="0">
                <a:latin typeface="Tahoma" panose="020B0604030504040204" pitchFamily="34" charset="0"/>
                <a:ea typeface="Tahoma" panose="020B0604030504040204" pitchFamily="34" charset="0"/>
                <a:cs typeface="Tahoma" panose="020B0604030504040204" pitchFamily="34" charset="0"/>
              </a:rPr>
              <a:t> – </a:t>
            </a:r>
            <a:r>
              <a:rPr lang="en-US" dirty="0">
                <a:latin typeface="Tahoma" panose="020B0604030504040204" pitchFamily="34" charset="0"/>
                <a:ea typeface="Tahoma" panose="020B0604030504040204" pitchFamily="34" charset="0"/>
                <a:cs typeface="Tahoma" panose="020B0604030504040204" pitchFamily="34" charset="0"/>
              </a:rPr>
              <a:t>aiming to get to know each other on both sides. Especially important function in the conditions of multicultural educational environment. Through mutual contacts and communication will understand the needs and expectations of each party, which will be a favorable prerequisite for a quality educational process</a:t>
            </a:r>
            <a:r>
              <a:rPr lang="bg-BG" dirty="0">
                <a:latin typeface="Tahoma" panose="020B0604030504040204" pitchFamily="34" charset="0"/>
                <a:ea typeface="Tahoma" panose="020B0604030504040204" pitchFamily="34" charset="0"/>
                <a:cs typeface="Tahoma" panose="020B0604030504040204" pitchFamily="34" charset="0"/>
              </a:rPr>
              <a:t>.</a:t>
            </a:r>
          </a:p>
          <a:p>
            <a:pPr marR="179070" algn="just">
              <a:lnSpc>
                <a:spcPct val="115000"/>
              </a:lnSpc>
            </a:pPr>
            <a:endParaRPr lang="bg-BG" i="1" dirty="0">
              <a:latin typeface="Tahoma" panose="020B0604030504040204" pitchFamily="34" charset="0"/>
              <a:ea typeface="Tahoma" panose="020B0604030504040204" pitchFamily="34" charset="0"/>
              <a:cs typeface="Tahoma" panose="020B0604030504040204" pitchFamily="34" charset="0"/>
            </a:endParaRPr>
          </a:p>
          <a:p>
            <a:pPr marR="179070" algn="just">
              <a:lnSpc>
                <a:spcPct val="115000"/>
              </a:lnSpc>
            </a:pPr>
            <a:r>
              <a:rPr lang="en-US" b="1" i="1" dirty="0">
                <a:solidFill>
                  <a:schemeClr val="accent2"/>
                </a:solidFill>
                <a:latin typeface="Tahoma" panose="020B0604030504040204" pitchFamily="34" charset="0"/>
                <a:ea typeface="Tahoma" panose="020B0604030504040204" pitchFamily="34" charset="0"/>
                <a:cs typeface="Tahoma" panose="020B0604030504040204" pitchFamily="34" charset="0"/>
              </a:rPr>
              <a:t>Social</a:t>
            </a:r>
            <a:r>
              <a:rPr lang="bg-BG" i="1" dirty="0">
                <a:latin typeface="Tahoma" panose="020B0604030504040204" pitchFamily="34" charset="0"/>
                <a:ea typeface="Tahoma" panose="020B0604030504040204" pitchFamily="34" charset="0"/>
                <a:cs typeface="Tahoma" panose="020B0604030504040204" pitchFamily="34" charset="0"/>
              </a:rPr>
              <a:t> </a:t>
            </a:r>
            <a:r>
              <a:rPr lang="bg-BG"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related to the social roles and responsibilities of each party to society. Cooperation is perceived as a public expression of the common efforts and synergies to achieve educational and educational objectives</a:t>
            </a:r>
            <a:r>
              <a:rPr lang="bg-BG" dirty="0">
                <a:latin typeface="Tahoma" panose="020B0604030504040204" pitchFamily="34" charset="0"/>
                <a:ea typeface="Tahoma" panose="020B0604030504040204" pitchFamily="34" charset="0"/>
                <a:cs typeface="Tahoma" panose="020B0604030504040204" pitchFamily="34" charset="0"/>
              </a:rPr>
              <a:t>.</a:t>
            </a:r>
          </a:p>
          <a:p>
            <a:pPr marR="179070" algn="just">
              <a:lnSpc>
                <a:spcPct val="115000"/>
              </a:lnSpc>
            </a:pPr>
            <a:endParaRPr lang="en-US" b="1" i="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R="179070" algn="just">
              <a:lnSpc>
                <a:spcPct val="115000"/>
              </a:lnSpc>
            </a:pPr>
            <a:endParaRPr lang="en-US" b="1" i="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R="179070" algn="just">
              <a:lnSpc>
                <a:spcPct val="115000"/>
              </a:lnSpc>
            </a:pPr>
            <a:r>
              <a:rPr lang="en-US" b="1" i="1" dirty="0">
                <a:solidFill>
                  <a:schemeClr val="accent2"/>
                </a:solidFill>
                <a:latin typeface="Tahoma" panose="020B0604030504040204" pitchFamily="34" charset="0"/>
                <a:ea typeface="Tahoma" panose="020B0604030504040204" pitchFamily="34" charset="0"/>
                <a:cs typeface="Tahoma" panose="020B0604030504040204" pitchFamily="34" charset="0"/>
              </a:rPr>
              <a:t>Constructive</a:t>
            </a:r>
            <a:r>
              <a:rPr lang="bg-BG" dirty="0">
                <a:latin typeface="Tahoma" panose="020B0604030504040204" pitchFamily="34" charset="0"/>
                <a:ea typeface="Tahoma" panose="020B0604030504040204" pitchFamily="34" charset="0"/>
                <a:cs typeface="Tahoma" panose="020B0604030504040204" pitchFamily="34" charset="0"/>
              </a:rPr>
              <a:t> – </a:t>
            </a:r>
            <a:r>
              <a:rPr lang="en-US" dirty="0">
                <a:latin typeface="Tahoma" panose="020B0604030504040204" pitchFamily="34" charset="0"/>
                <a:ea typeface="Tahoma" panose="020B0604030504040204" pitchFamily="34" charset="0"/>
                <a:cs typeface="Tahoma" panose="020B0604030504040204" pitchFamily="34" charset="0"/>
              </a:rPr>
              <a:t>related to increasing familial capacity in terms of ability to implement working models and strategies of education and training</a:t>
            </a:r>
            <a:r>
              <a:rPr lang="bg-BG" dirty="0">
                <a:latin typeface="Tahoma" panose="020B0604030504040204" pitchFamily="34" charset="0"/>
                <a:ea typeface="Tahoma" panose="020B0604030504040204" pitchFamily="34" charset="0"/>
                <a:cs typeface="Tahoma" panose="020B0604030504040204" pitchFamily="34" charset="0"/>
              </a:rPr>
              <a:t>.</a:t>
            </a:r>
          </a:p>
          <a:p>
            <a:pPr marR="179070" algn="just">
              <a:lnSpc>
                <a:spcPct val="115000"/>
              </a:lnSpc>
            </a:pPr>
            <a:endParaRPr lang="bg-BG"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0422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0"/>
            <a:ext cx="9144000" cy="576064"/>
          </a:xfrm>
        </p:spPr>
        <p:txBody>
          <a:bodyPr/>
          <a:lstStyle/>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Forms of interaction between school and family</a:t>
            </a:r>
          </a:p>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in a multicultural educational environment</a:t>
            </a:r>
            <a:endParaRPr lang="bg-BG" sz="1600" b="1" dirty="0">
              <a:latin typeface="Tahoma" panose="020B0604030504040204" pitchFamily="34" charset="0"/>
              <a:ea typeface="Tahoma" panose="020B0604030504040204" pitchFamily="34" charset="0"/>
              <a:cs typeface="Tahoma" panose="020B0604030504040204" pitchFamily="34" charset="0"/>
            </a:endParaRPr>
          </a:p>
        </p:txBody>
      </p:sp>
      <p:sp>
        <p:nvSpPr>
          <p:cNvPr id="3" name="Правоъгълник 2"/>
          <p:cNvSpPr/>
          <p:nvPr/>
        </p:nvSpPr>
        <p:spPr>
          <a:xfrm>
            <a:off x="195944" y="663560"/>
            <a:ext cx="4318000" cy="3313215"/>
          </a:xfrm>
          <a:prstGeom prst="rect">
            <a:avLst/>
          </a:prstGeom>
        </p:spPr>
        <p:txBody>
          <a:bodyPr wrap="square">
            <a:spAutoFit/>
          </a:bodyPr>
          <a:lstStyle/>
          <a:p>
            <a:pPr marR="179070" algn="ctr">
              <a:lnSpc>
                <a:spcPct val="115000"/>
              </a:lnSpc>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Oriented to information function </a:t>
            </a:r>
          </a:p>
          <a:p>
            <a:pPr marR="179070" algn="ctr">
              <a:lnSpc>
                <a:spcPct val="115000"/>
              </a:lnSpc>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R="179070" algn="just">
              <a:lnSpc>
                <a:spcPct val="115000"/>
              </a:lnSpc>
            </a:pPr>
            <a:r>
              <a:rPr lang="en-US" b="1" i="1" dirty="0">
                <a:solidFill>
                  <a:schemeClr val="accent2"/>
                </a:solidFill>
                <a:latin typeface="Tahoma" panose="020B0604030504040204" pitchFamily="34" charset="0"/>
                <a:ea typeface="Tahoma" panose="020B0604030504040204" pitchFamily="34" charset="0"/>
                <a:cs typeface="Tahoma" panose="020B0604030504040204" pitchFamily="34" charset="0"/>
              </a:rPr>
              <a:t>Messages to family. </a:t>
            </a:r>
            <a:r>
              <a:rPr lang="en-US" dirty="0">
                <a:latin typeface="Tahoma" panose="020B0604030504040204" pitchFamily="34" charset="0"/>
                <a:ea typeface="Tahoma" panose="020B0604030504040204" pitchFamily="34" charset="0"/>
                <a:cs typeface="Tahoma" panose="020B0604030504040204" pitchFamily="34" charset="0"/>
              </a:rPr>
              <a:t>They aim to provide families with up-to-date information on specific issues or problems related to their children or the life of the school</a:t>
            </a:r>
            <a:r>
              <a:rPr lang="bg-BG" dirty="0">
                <a:latin typeface="Tahoma" panose="020B0604030504040204" pitchFamily="34" charset="0"/>
                <a:ea typeface="Tahoma" panose="020B0604030504040204" pitchFamily="34" charset="0"/>
                <a:cs typeface="Tahoma" panose="020B0604030504040204" pitchFamily="34" charset="0"/>
              </a:rPr>
              <a:t>. </a:t>
            </a:r>
          </a:p>
          <a:p>
            <a:pPr marR="179070" algn="just">
              <a:lnSpc>
                <a:spcPct val="115000"/>
              </a:lnSpc>
            </a:pPr>
            <a:r>
              <a:rPr lang="en-US" b="1" i="1" dirty="0">
                <a:solidFill>
                  <a:schemeClr val="accent2"/>
                </a:solidFill>
                <a:latin typeface="Tahoma" panose="020B0604030504040204" pitchFamily="34" charset="0"/>
                <a:ea typeface="Tahoma" panose="020B0604030504040204" pitchFamily="34" charset="0"/>
                <a:cs typeface="Tahoma" panose="020B0604030504040204" pitchFamily="34" charset="0"/>
              </a:rPr>
              <a:t>Newsletters</a:t>
            </a:r>
            <a:r>
              <a:rPr lang="bg-BG" b="1" i="1" dirty="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They have an informative character. Most often contain information about the status of class or activities and events in a certain period</a:t>
            </a:r>
            <a:r>
              <a:rPr lang="bg-BG" dirty="0">
                <a:latin typeface="Tahoma" panose="020B0604030504040204" pitchFamily="34" charset="0"/>
                <a:ea typeface="Tahoma" panose="020B0604030504040204" pitchFamily="34" charset="0"/>
                <a:cs typeface="Tahoma" panose="020B0604030504040204" pitchFamily="34" charset="0"/>
              </a:rPr>
              <a:t>.</a:t>
            </a:r>
          </a:p>
          <a:p>
            <a:pPr marR="179070" algn="just">
              <a:lnSpc>
                <a:spcPct val="115000"/>
              </a:lnSpc>
            </a:pPr>
            <a:r>
              <a:rPr lang="en-US" b="1" i="1" dirty="0">
                <a:solidFill>
                  <a:schemeClr val="accent2"/>
                </a:solidFill>
                <a:latin typeface="Tahoma" panose="020B0604030504040204" pitchFamily="34" charset="0"/>
                <a:ea typeface="Tahoma" panose="020B0604030504040204" pitchFamily="34" charset="0"/>
                <a:cs typeface="Tahoma" panose="020B0604030504040204" pitchFamily="34" charset="0"/>
              </a:rPr>
              <a:t>Homes visits</a:t>
            </a:r>
            <a:r>
              <a:rPr lang="bg-BG" b="1" i="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They are aiming to build closer contact and trust with the family, and it is placed in its environment, where it feels safe and calm</a:t>
            </a:r>
            <a:r>
              <a:rPr lang="bg-BG" dirty="0">
                <a:latin typeface="Tahoma" panose="020B0604030504040204" pitchFamily="34" charset="0"/>
                <a:ea typeface="Tahoma" panose="020B0604030504040204" pitchFamily="34" charset="0"/>
                <a:cs typeface="Tahoma" panose="020B0604030504040204" pitchFamily="34" charset="0"/>
              </a:rPr>
              <a:t>.</a:t>
            </a:r>
            <a:endParaRPr lang="bg-BG"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Правоъгълник 3"/>
          <p:cNvSpPr/>
          <p:nvPr/>
        </p:nvSpPr>
        <p:spPr>
          <a:xfrm>
            <a:off x="4840513" y="663560"/>
            <a:ext cx="4165601" cy="3065455"/>
          </a:xfrm>
          <a:prstGeom prst="rect">
            <a:avLst/>
          </a:prstGeom>
        </p:spPr>
        <p:txBody>
          <a:bodyPr wrap="square">
            <a:spAutoFit/>
          </a:bodyPr>
          <a:lstStyle/>
          <a:p>
            <a:pPr marR="179070" algn="ctr">
              <a:lnSpc>
                <a:spcPct val="115000"/>
              </a:lnSpc>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Oriented to the social function </a:t>
            </a:r>
          </a:p>
          <a:p>
            <a:pPr marR="179070" algn="ctr">
              <a:lnSpc>
                <a:spcPct val="115000"/>
              </a:lnSpc>
            </a:pPr>
            <a:endParaRPr lang="bg-BG" dirty="0">
              <a:latin typeface="Tahoma" panose="020B0604030504040204" pitchFamily="34" charset="0"/>
              <a:ea typeface="Tahoma" panose="020B0604030504040204" pitchFamily="34" charset="0"/>
              <a:cs typeface="Tahoma" panose="020B0604030504040204" pitchFamily="34" charset="0"/>
            </a:endParaRPr>
          </a:p>
          <a:p>
            <a:pPr marR="179070" algn="just">
              <a:lnSpc>
                <a:spcPct val="115000"/>
              </a:lnSpc>
            </a:pPr>
            <a:r>
              <a:rPr lang="en-US" dirty="0">
                <a:latin typeface="Tahoma" panose="020B0604030504040204" pitchFamily="34" charset="0"/>
                <a:ea typeface="Tahoma" panose="020B0604030504040204" pitchFamily="34" charset="0"/>
                <a:cs typeface="Tahoma" panose="020B0604030504040204" pitchFamily="34" charset="0"/>
              </a:rPr>
              <a:t>They help publicize the school and familial community as significant factors of education and education. Among them are:</a:t>
            </a:r>
            <a:endParaRPr lang="bg-BG" dirty="0">
              <a:latin typeface="Tahoma" panose="020B0604030504040204" pitchFamily="34" charset="0"/>
              <a:ea typeface="Tahoma" panose="020B0604030504040204" pitchFamily="34" charset="0"/>
              <a:cs typeface="Tahoma" panose="020B0604030504040204" pitchFamily="34" charset="0"/>
            </a:endParaRPr>
          </a:p>
          <a:p>
            <a:pPr marL="285750" marR="179070" indent="-285750" algn="just">
              <a:lnSpc>
                <a:spcPct val="115000"/>
              </a:lnSpc>
              <a:buClr>
                <a:schemeClr val="accent2"/>
              </a:buClr>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public appearances on the occasion of calendar or national holidays</a:t>
            </a:r>
            <a:r>
              <a:rPr lang="bg-BG" dirty="0">
                <a:latin typeface="Tahoma" panose="020B0604030504040204" pitchFamily="34" charset="0"/>
                <a:ea typeface="Tahoma" panose="020B0604030504040204" pitchFamily="34" charset="0"/>
                <a:cs typeface="Tahoma" panose="020B0604030504040204" pitchFamily="34" charset="0"/>
              </a:rPr>
              <a:t>;</a:t>
            </a:r>
          </a:p>
          <a:p>
            <a:pPr marL="285750" marR="179070" indent="-285750" algn="just">
              <a:lnSpc>
                <a:spcPct val="115000"/>
              </a:lnSpc>
              <a:buClr>
                <a:schemeClr val="accent2"/>
              </a:buClr>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family participation in events in the life of the community and/or school</a:t>
            </a:r>
            <a:r>
              <a:rPr lang="bg-BG" dirty="0">
                <a:latin typeface="Tahoma" panose="020B0604030504040204" pitchFamily="34" charset="0"/>
                <a:ea typeface="Tahoma" panose="020B0604030504040204" pitchFamily="34" charset="0"/>
                <a:cs typeface="Tahoma" panose="020B0604030504040204" pitchFamily="34" charset="0"/>
              </a:rPr>
              <a:t>;</a:t>
            </a:r>
          </a:p>
          <a:p>
            <a:pPr marL="285750" marR="179070" indent="-285750" algn="just">
              <a:lnSpc>
                <a:spcPct val="115000"/>
              </a:lnSpc>
              <a:buClr>
                <a:schemeClr val="accent2"/>
              </a:buClr>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activities for the benefit of the school, the community or its individual members</a:t>
            </a:r>
            <a:r>
              <a:rPr lang="bg-BG" dirty="0">
                <a:latin typeface="Tahoma" panose="020B0604030504040204" pitchFamily="34" charset="0"/>
                <a:ea typeface="Tahoma" panose="020B0604030504040204" pitchFamily="34" charset="0"/>
                <a:cs typeface="Tahoma" panose="020B0604030504040204" pitchFamily="34" charset="0"/>
              </a:rPr>
              <a:t>;</a:t>
            </a:r>
          </a:p>
          <a:p>
            <a:pPr marL="285750" marR="179070" indent="-285750" algn="just">
              <a:lnSpc>
                <a:spcPct val="115000"/>
              </a:lnSpc>
              <a:buClr>
                <a:schemeClr val="accent2"/>
              </a:buClr>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involvement of families in decision-making</a:t>
            </a:r>
            <a:r>
              <a:rPr lang="bg-BG" dirty="0">
                <a:latin typeface="Tahoma" panose="020B0604030504040204" pitchFamily="34" charset="0"/>
                <a:ea typeface="Tahoma" panose="020B0604030504040204" pitchFamily="34" charset="0"/>
                <a:cs typeface="Tahoma" panose="020B0604030504040204" pitchFamily="34" charset="0"/>
              </a:rPr>
              <a:t>.</a:t>
            </a:r>
            <a:endParaRPr lang="bg-BG"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987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0"/>
            <a:ext cx="9144000" cy="616750"/>
          </a:xfrm>
        </p:spPr>
        <p:txBody>
          <a:bodyPr/>
          <a:lstStyle/>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Forms of interaction between school and family</a:t>
            </a:r>
          </a:p>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in a multicultural educational environment</a:t>
            </a:r>
            <a:endParaRPr lang="bg-BG" sz="1600" b="1" dirty="0">
              <a:latin typeface="Tahoma" panose="020B0604030504040204" pitchFamily="34" charset="0"/>
              <a:ea typeface="Tahoma" panose="020B0604030504040204" pitchFamily="34" charset="0"/>
              <a:cs typeface="Tahoma" panose="020B0604030504040204" pitchFamily="34" charset="0"/>
            </a:endParaRPr>
          </a:p>
        </p:txBody>
      </p:sp>
      <p:sp>
        <p:nvSpPr>
          <p:cNvPr id="6" name="Правоъгълник 5"/>
          <p:cNvSpPr/>
          <p:nvPr/>
        </p:nvSpPr>
        <p:spPr>
          <a:xfrm>
            <a:off x="279400" y="790922"/>
            <a:ext cx="8585200" cy="3242426"/>
          </a:xfrm>
          <a:prstGeom prst="rect">
            <a:avLst/>
          </a:prstGeom>
        </p:spPr>
        <p:txBody>
          <a:bodyPr wrap="square">
            <a:spAutoFit/>
          </a:bodyPr>
          <a:lstStyle/>
          <a:p>
            <a:pPr marR="179070" algn="ctr">
              <a:lnSpc>
                <a:spcPct val="115000"/>
              </a:lnSpc>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Oriented to the constructive function</a:t>
            </a:r>
          </a:p>
          <a:p>
            <a:pPr marR="179070" algn="ctr">
              <a:lnSpc>
                <a:spcPct val="115000"/>
              </a:lnSpc>
            </a:pPr>
            <a:endParaRPr lang="bg-BG" sz="10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R="179070" algn="just">
              <a:lnSpc>
                <a:spcPct val="115000"/>
              </a:lnSpc>
            </a:pPr>
            <a:r>
              <a:rPr lang="en-US" b="1" i="1" dirty="0">
                <a:solidFill>
                  <a:schemeClr val="accent2"/>
                </a:solidFill>
                <a:latin typeface="Tahoma" panose="020B0604030504040204" pitchFamily="34" charset="0"/>
                <a:ea typeface="Tahoma" panose="020B0604030504040204" pitchFamily="34" charset="0"/>
                <a:cs typeface="Tahoma" panose="020B0604030504040204" pitchFamily="34" charset="0"/>
              </a:rPr>
              <a:t>Consultations</a:t>
            </a:r>
            <a:r>
              <a:rPr lang="bg-BG" b="1" i="1" dirty="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They are related to the provision of advice and raising families' pedagogical experience on various topics related to their children's training and upbringing</a:t>
            </a:r>
            <a:r>
              <a:rPr lang="bg-BG" dirty="0">
                <a:latin typeface="Tahoma" panose="020B0604030504040204" pitchFamily="34" charset="0"/>
                <a:ea typeface="Tahoma" panose="020B0604030504040204" pitchFamily="34" charset="0"/>
                <a:cs typeface="Tahoma" panose="020B0604030504040204" pitchFamily="34" charset="0"/>
              </a:rPr>
              <a:t>.</a:t>
            </a:r>
          </a:p>
          <a:p>
            <a:pPr marR="179070" algn="just">
              <a:lnSpc>
                <a:spcPct val="115000"/>
              </a:lnSpc>
            </a:pPr>
            <a:r>
              <a:rPr lang="en-US" b="1" i="1" dirty="0">
                <a:solidFill>
                  <a:schemeClr val="accent2"/>
                </a:solidFill>
                <a:latin typeface="Tahoma" panose="020B0604030504040204" pitchFamily="34" charset="0"/>
                <a:ea typeface="Tahoma" panose="020B0604030504040204" pitchFamily="34" charset="0"/>
                <a:cs typeface="Tahoma" panose="020B0604030504040204" pitchFamily="34" charset="0"/>
              </a:rPr>
              <a:t>Familial meetings</a:t>
            </a:r>
            <a:r>
              <a:rPr lang="bg-BG" b="1" i="1" dirty="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This is the most common form of interaction between school and family. It combines informing, counseling, putting important issues for students</a:t>
            </a:r>
            <a:r>
              <a:rPr lang="bg-BG" dirty="0">
                <a:latin typeface="Tahoma" panose="020B0604030504040204" pitchFamily="34" charset="0"/>
                <a:ea typeface="Tahoma" panose="020B0604030504040204" pitchFamily="34" charset="0"/>
                <a:cs typeface="Tahoma" panose="020B0604030504040204" pitchFamily="34" charset="0"/>
              </a:rPr>
              <a:t>. </a:t>
            </a:r>
          </a:p>
          <a:p>
            <a:pPr marR="179070" algn="just">
              <a:lnSpc>
                <a:spcPct val="115000"/>
              </a:lnSpc>
            </a:pPr>
            <a:r>
              <a:rPr lang="en-US" b="1" i="1" dirty="0">
                <a:solidFill>
                  <a:schemeClr val="accent2"/>
                </a:solidFill>
                <a:latin typeface="Tahoma" panose="020B0604030504040204" pitchFamily="34" charset="0"/>
                <a:ea typeface="Tahoma" panose="020B0604030504040204" pitchFamily="34" charset="0"/>
                <a:cs typeface="Tahoma" panose="020B0604030504040204" pitchFamily="34" charset="0"/>
              </a:rPr>
              <a:t>Family School</a:t>
            </a:r>
            <a:r>
              <a:rPr lang="bg-BG" b="1" i="1" dirty="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This is a relatively new form of interaction where families are involved in trainings, seminars, trainings to increase their familial capacity and expand their skills as a educational and socialistic factor</a:t>
            </a:r>
            <a:r>
              <a:rPr lang="bg-BG" dirty="0">
                <a:latin typeface="Tahoma" panose="020B0604030504040204" pitchFamily="34" charset="0"/>
                <a:ea typeface="Tahoma" panose="020B0604030504040204" pitchFamily="34" charset="0"/>
                <a:cs typeface="Tahoma" panose="020B0604030504040204" pitchFamily="34" charset="0"/>
              </a:rPr>
              <a:t>.</a:t>
            </a:r>
          </a:p>
          <a:p>
            <a:pPr marR="179070" algn="just">
              <a:lnSpc>
                <a:spcPct val="115000"/>
              </a:lnSpc>
            </a:pPr>
            <a:r>
              <a:rPr lang="en-US" b="1" i="1" dirty="0">
                <a:solidFill>
                  <a:schemeClr val="accent2"/>
                </a:solidFill>
                <a:latin typeface="Tahoma" panose="020B0604030504040204" pitchFamily="34" charset="0"/>
                <a:ea typeface="Tahoma" panose="020B0604030504040204" pitchFamily="34" charset="0"/>
                <a:cs typeface="Tahoma" panose="020B0604030504040204" pitchFamily="34" charset="0"/>
              </a:rPr>
              <a:t>Exchange of pedagogical materials </a:t>
            </a:r>
            <a:r>
              <a:rPr lang="en-US" dirty="0">
                <a:latin typeface="Tahoma" panose="020B0604030504040204" pitchFamily="34" charset="0"/>
                <a:ea typeface="Tahoma" panose="020B0604030504040204" pitchFamily="34" charset="0"/>
                <a:cs typeface="Tahoma" panose="020B0604030504040204" pitchFamily="34" charset="0"/>
              </a:rPr>
              <a:t>(books, educational-aid literature, information about Web-based resources, etc.).</a:t>
            </a:r>
            <a:endParaRPr lang="bg-BG" dirty="0">
              <a:latin typeface="Tahoma" panose="020B0604030504040204" pitchFamily="34" charset="0"/>
              <a:ea typeface="Tahoma" panose="020B0604030504040204" pitchFamily="34" charset="0"/>
              <a:cs typeface="Tahoma" panose="020B0604030504040204" pitchFamily="34" charset="0"/>
            </a:endParaRPr>
          </a:p>
          <a:p>
            <a:pPr marR="179070" algn="just">
              <a:lnSpc>
                <a:spcPct val="115000"/>
              </a:lnSpc>
            </a:pPr>
            <a:r>
              <a:rPr lang="en-US" b="1" i="1" dirty="0">
                <a:solidFill>
                  <a:schemeClr val="accent2"/>
                </a:solidFill>
                <a:latin typeface="Tahoma" panose="020B0604030504040204" pitchFamily="34" charset="0"/>
                <a:ea typeface="Tahoma" panose="020B0604030504040204" pitchFamily="34" charset="0"/>
                <a:cs typeface="Tahoma" panose="020B0604030504040204" pitchFamily="34" charset="0"/>
              </a:rPr>
              <a:t>Volunteer families</a:t>
            </a:r>
            <a:r>
              <a:rPr lang="bg-BG" b="1" i="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This is an effective way of fully "involvement" of families in their child's life and at the same time showing a good familial example of the child in terms of civil and public activity</a:t>
            </a:r>
            <a:r>
              <a:rPr lang="bg-BG" dirty="0">
                <a:latin typeface="Tahoma" panose="020B0604030504040204" pitchFamily="34" charset="0"/>
                <a:ea typeface="Tahoma" panose="020B0604030504040204" pitchFamily="34" charset="0"/>
                <a:cs typeface="Tahoma" panose="020B0604030504040204" pitchFamily="34" charset="0"/>
              </a:rPr>
              <a:t>.</a:t>
            </a:r>
            <a:endParaRPr lang="bg-BG"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1094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ов контейнер 5"/>
          <p:cNvSpPr>
            <a:spLocks noGrp="1"/>
          </p:cNvSpPr>
          <p:nvPr>
            <p:ph type="body" idx="1"/>
          </p:nvPr>
        </p:nvSpPr>
        <p:spPr>
          <a:xfrm>
            <a:off x="0" y="65421"/>
            <a:ext cx="9144000" cy="362751"/>
          </a:xfrm>
        </p:spPr>
        <p:txBody>
          <a:bodyPr/>
          <a:lstStyle/>
          <a:p>
            <a:r>
              <a:rPr lang="en-US" sz="1600" b="1" dirty="0">
                <a:latin typeface="Tahoma" panose="020B0604030504040204" pitchFamily="34" charset="0"/>
                <a:ea typeface="Tahoma" panose="020B0604030504040204" pitchFamily="34" charset="0"/>
                <a:cs typeface="Tahoma" panose="020B0604030504040204" pitchFamily="34" charset="0"/>
              </a:rPr>
              <a:t>Stages in the interaction between school and family</a:t>
            </a:r>
            <a:endParaRPr lang="bg-BG" sz="16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650856761"/>
              </p:ext>
            </p:extLst>
          </p:nvPr>
        </p:nvGraphicFramePr>
        <p:xfrm>
          <a:off x="366485" y="750206"/>
          <a:ext cx="8411030" cy="3307383"/>
        </p:xfrm>
        <a:graphic>
          <a:graphicData uri="http://schemas.openxmlformats.org/drawingml/2006/table">
            <a:tbl>
              <a:tblPr firstRow="1" bandRow="1">
                <a:tableStyleId>{5940675A-B579-460E-94D1-54222C63F5DA}</a:tableStyleId>
              </a:tblPr>
              <a:tblGrid>
                <a:gridCol w="2427515">
                  <a:extLst>
                    <a:ext uri="{9D8B030D-6E8A-4147-A177-3AD203B41FA5}">
                      <a16:colId xmlns:a16="http://schemas.microsoft.com/office/drawing/2014/main" val="20000"/>
                    </a:ext>
                  </a:extLst>
                </a:gridCol>
                <a:gridCol w="5983515">
                  <a:extLst>
                    <a:ext uri="{9D8B030D-6E8A-4147-A177-3AD203B41FA5}">
                      <a16:colId xmlns:a16="http://schemas.microsoft.com/office/drawing/2014/main" val="20001"/>
                    </a:ext>
                  </a:extLst>
                </a:gridCol>
              </a:tblGrid>
              <a:tr h="990903">
                <a:tc>
                  <a:txBody>
                    <a:bodyPr/>
                    <a:lstStyle/>
                    <a:p>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Preparatory stage</a:t>
                      </a:r>
                      <a:endParaRPr lang="bg-BG"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just"/>
                      <a:r>
                        <a:rPr lang="en-US" noProof="0" dirty="0">
                          <a:latin typeface="Tahoma" panose="020B0604030504040204" pitchFamily="34" charset="0"/>
                          <a:ea typeface="Tahoma" panose="020B0604030504040204" pitchFamily="34" charset="0"/>
                          <a:cs typeface="Tahoma" panose="020B0604030504040204" pitchFamily="34" charset="0"/>
                        </a:rPr>
                        <a:t>It is related to the preliminary study of families and on this basis - developing strategies for working with families. The aim is to collect data and to form an initial idea of ​​the family community of the respective class, in accordance with which to form strategies for interaction</a:t>
                      </a:r>
                      <a:r>
                        <a:rPr lang="bg-BG" noProof="0" dirty="0">
                          <a:latin typeface="Tahoma" panose="020B0604030504040204" pitchFamily="34" charset="0"/>
                          <a:ea typeface="Tahoma" panose="020B0604030504040204" pitchFamily="34" charset="0"/>
                          <a:cs typeface="Tahoma" panose="020B0604030504040204" pitchFamily="34" charset="0"/>
                        </a:rPr>
                        <a:t>.</a:t>
                      </a:r>
                    </a:p>
                    <a:p>
                      <a:pPr algn="just"/>
                      <a:endParaRPr lang="bg-BG" b="0" noProof="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990903">
                <a:tc>
                  <a:txBody>
                    <a:bodyPr/>
                    <a:lstStyle/>
                    <a:p>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Main stage</a:t>
                      </a:r>
                      <a:endParaRPr lang="bg-BG"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just"/>
                      <a:r>
                        <a:rPr lang="en-US" noProof="0" dirty="0">
                          <a:latin typeface="Tahoma" panose="020B0604030504040204" pitchFamily="34" charset="0"/>
                          <a:ea typeface="Tahoma" panose="020B0604030504040204" pitchFamily="34" charset="0"/>
                          <a:cs typeface="Tahoma" panose="020B0604030504040204" pitchFamily="34" charset="0"/>
                        </a:rPr>
                        <a:t>It includes the realization of the interactions themselves. As the cooperation covers a long period of time, the program of joint work envisages different types of activities - group, individual, common to the educational institution.</a:t>
                      </a:r>
                      <a:r>
                        <a:rPr lang="bg-BG" noProof="0" dirty="0">
                          <a:latin typeface="Tahoma" panose="020B0604030504040204" pitchFamily="34" charset="0"/>
                          <a:ea typeface="Tahoma" panose="020B0604030504040204" pitchFamily="34" charset="0"/>
                          <a:cs typeface="Tahoma" panose="020B0604030504040204" pitchFamily="34" charset="0"/>
                        </a:rPr>
                        <a:t>.</a:t>
                      </a:r>
                    </a:p>
                    <a:p>
                      <a:pPr algn="just"/>
                      <a:endParaRPr lang="bg-BG" noProof="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990903">
                <a:tc>
                  <a:txBody>
                    <a:bodyPr/>
                    <a:lstStyle/>
                    <a:p>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Final stage</a:t>
                      </a:r>
                      <a:endParaRPr lang="bg-BG"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just"/>
                      <a:r>
                        <a:rPr lang="en-US" noProof="0" dirty="0">
                          <a:latin typeface="Tahoma" panose="020B0604030504040204" pitchFamily="34" charset="0"/>
                          <a:ea typeface="Tahoma" panose="020B0604030504040204" pitchFamily="34" charset="0"/>
                          <a:cs typeface="Tahoma" panose="020B0604030504040204" pitchFamily="34" charset="0"/>
                        </a:rPr>
                        <a:t>A comprehensive analysis of the joint action is carried out, positive parties are taken into account, mistakes made and prospects are outlined to ensure the sustainability of synergies</a:t>
                      </a:r>
                      <a:r>
                        <a:rPr lang="bg-BG" noProof="0" dirty="0">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319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58323"/>
            <a:ext cx="9132848" cy="616591"/>
          </a:xfrm>
        </p:spPr>
        <p:txBody>
          <a:bodyPr/>
          <a:lstStyle/>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Forms and roles of familial involvement</a:t>
            </a:r>
          </a:p>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in the activities of the educational institution</a:t>
            </a:r>
            <a:endParaRPr lang="bg-BG" sz="1600" b="1" dirty="0">
              <a:latin typeface="Tahoma" panose="020B0604030504040204" pitchFamily="34" charset="0"/>
              <a:ea typeface="Tahoma" panose="020B0604030504040204" pitchFamily="34" charset="0"/>
              <a:cs typeface="Tahoma" panose="020B0604030504040204" pitchFamily="34" charset="0"/>
            </a:endParaRPr>
          </a:p>
        </p:txBody>
      </p:sp>
      <p:sp>
        <p:nvSpPr>
          <p:cNvPr id="4" name="Правоъгълник 3"/>
          <p:cNvSpPr/>
          <p:nvPr/>
        </p:nvSpPr>
        <p:spPr>
          <a:xfrm>
            <a:off x="341087" y="1121718"/>
            <a:ext cx="4296228" cy="738664"/>
          </a:xfrm>
          <a:prstGeom prst="rect">
            <a:avLst/>
          </a:prstGeom>
        </p:spPr>
        <p:txBody>
          <a:bodyPr wrap="square">
            <a:spAutoFit/>
          </a:bodyPr>
          <a:lstStyle/>
          <a:p>
            <a:pPr algn="just"/>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Organizers of special events</a:t>
            </a:r>
            <a:r>
              <a:rPr lang="bg-BG"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celebrations, birthdays and name days, celebrations, excursions and excursions.</a:t>
            </a:r>
            <a:endParaRPr lang="bg-BG"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5" name="Правоъгълник 4"/>
          <p:cNvSpPr/>
          <p:nvPr/>
        </p:nvSpPr>
        <p:spPr>
          <a:xfrm>
            <a:off x="3911600" y="2175470"/>
            <a:ext cx="4572000" cy="738664"/>
          </a:xfrm>
          <a:prstGeom prst="rect">
            <a:avLst/>
          </a:prstGeom>
        </p:spPr>
        <p:txBody>
          <a:bodyPr>
            <a:spAutoFit/>
          </a:bodyPr>
          <a:lstStyle/>
          <a:p>
            <a:pPr algn="just"/>
            <a:r>
              <a:rPr lang="en-US" b="1" dirty="0">
                <a:solidFill>
                  <a:schemeClr val="accent3"/>
                </a:solidFill>
                <a:latin typeface="Tahoma" panose="020B0604030504040204" pitchFamily="34" charset="0"/>
                <a:ea typeface="Tahoma" panose="020B0604030504040204" pitchFamily="34" charset="0"/>
                <a:cs typeface="Tahoma" panose="020B0604030504040204" pitchFamily="34" charset="0"/>
              </a:rPr>
              <a:t>Masters</a:t>
            </a:r>
            <a:r>
              <a:rPr lang="bg-BG" dirty="0">
                <a:solidFill>
                  <a:schemeClr val="accent3"/>
                </a:solidFill>
                <a:latin typeface="Tahoma" panose="020B0604030504040204" pitchFamily="34" charset="0"/>
                <a:ea typeface="Tahoma" panose="020B0604030504040204" pitchFamily="34" charset="0"/>
                <a:cs typeface="Tahoma" panose="020B0604030504040204" pitchFamily="34" charset="0"/>
              </a:rPr>
              <a:t> – </a:t>
            </a: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families who are involved in various initiatives related to the renewal, enrichment and expansion of the material base</a:t>
            </a:r>
            <a:r>
              <a:rPr lang="bg-BG" dirty="0">
                <a:solidFill>
                  <a:schemeClr val="accent3"/>
                </a:solidFill>
                <a:latin typeface="Tahoma" panose="020B0604030504040204" pitchFamily="34" charset="0"/>
                <a:ea typeface="Tahoma" panose="020B0604030504040204" pitchFamily="34" charset="0"/>
                <a:cs typeface="Tahoma" panose="020B0604030504040204" pitchFamily="34" charset="0"/>
              </a:rPr>
              <a:t>.</a:t>
            </a:r>
          </a:p>
        </p:txBody>
      </p:sp>
      <p:sp>
        <p:nvSpPr>
          <p:cNvPr id="6" name="Правоъгълник 5"/>
          <p:cNvSpPr/>
          <p:nvPr/>
        </p:nvSpPr>
        <p:spPr>
          <a:xfrm>
            <a:off x="341087" y="3360938"/>
            <a:ext cx="4390570" cy="738664"/>
          </a:xfrm>
          <a:prstGeom prst="rect">
            <a:avLst/>
          </a:prstGeom>
        </p:spPr>
        <p:txBody>
          <a:bodyPr wrap="square">
            <a:spAutoFit/>
          </a:bodyPr>
          <a:lstStyle/>
          <a:p>
            <a:pPr algn="just"/>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Teacher assistants </a:t>
            </a:r>
            <a:r>
              <a:rPr lang="bg-BG"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families who assist the teacher in some activities directly related to the learning process</a:t>
            </a:r>
            <a:r>
              <a:rPr lang="bg-BG" dirty="0">
                <a:solidFill>
                  <a:schemeClr val="accent2"/>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6432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p:txBody>
          <a:bodyPr/>
          <a:lstStyle/>
          <a:p>
            <a:pPr algn="l"/>
            <a:r>
              <a:rPr lang="en-US" sz="1800" b="1" dirty="0">
                <a:latin typeface="Tahoma" panose="020B0604030504040204" pitchFamily="34" charset="0"/>
                <a:ea typeface="Tahoma" panose="020B0604030504040204" pitchFamily="34" charset="0"/>
                <a:cs typeface="Tahoma" panose="020B0604030504040204" pitchFamily="34" charset="0"/>
              </a:rPr>
              <a:t>Summary</a:t>
            </a:r>
            <a:r>
              <a:rPr lang="bg-BG" sz="1800" b="1" dirty="0">
                <a:latin typeface="Tahoma" panose="020B0604030504040204" pitchFamily="34" charset="0"/>
                <a:ea typeface="Tahoma" panose="020B0604030504040204" pitchFamily="34" charset="0"/>
                <a:cs typeface="Tahoma" panose="020B0604030504040204" pitchFamily="34" charset="0"/>
              </a:rPr>
              <a:t>…</a:t>
            </a:r>
          </a:p>
        </p:txBody>
      </p:sp>
      <p:sp>
        <p:nvSpPr>
          <p:cNvPr id="5" name="Текстов контейнер 4"/>
          <p:cNvSpPr>
            <a:spLocks noGrp="1"/>
          </p:cNvSpPr>
          <p:nvPr>
            <p:ph type="body" idx="2"/>
          </p:nvPr>
        </p:nvSpPr>
        <p:spPr>
          <a:xfrm>
            <a:off x="261257" y="699542"/>
            <a:ext cx="8715829" cy="3778116"/>
          </a:xfrm>
        </p:spPr>
        <p:txBody>
          <a:bodyPr/>
          <a:lstStyle/>
          <a:p>
            <a:pPr marL="0" indent="-360000" algn="just">
              <a:lnSpc>
                <a:spcPct val="110000"/>
              </a:lnSpc>
              <a:spcBef>
                <a:spcPts val="6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Full interaction between the educational institution and the family community is an important factor and a necessary condition for the success of each student.</a:t>
            </a:r>
          </a:p>
          <a:p>
            <a:pPr marL="0" indent="-360000" algn="just">
              <a:lnSpc>
                <a:spcPct val="110000"/>
              </a:lnSpc>
              <a:spcBef>
                <a:spcPts val="6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active participation of the family in the life of the educational institution and the cooperation with the pedagogical team are assisted by the students of different ethnic origin, incl. migrants, to adapt more easily to the new environment and to integrate successfully into it.</a:t>
            </a:r>
          </a:p>
          <a:p>
            <a:pPr marL="0" indent="-360000" algn="just">
              <a:lnSpc>
                <a:spcPct val="110000"/>
              </a:lnSpc>
              <a:spcBef>
                <a:spcPts val="6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Successful interactions between the school and the family community in a multicultural educational environment are based on the teacher's good knowledge of the cultural specifics of the family and taking into account the influence of different cultural models in the relationship.</a:t>
            </a:r>
          </a:p>
          <a:p>
            <a:pPr marL="0" indent="-360000" algn="just">
              <a:lnSpc>
                <a:spcPct val="110000"/>
              </a:lnSpc>
              <a:spcBef>
                <a:spcPts val="6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Full cooperation between the educational institution and the family is built on respect and trust, respect and appreciation of cultural differences.</a:t>
            </a:r>
          </a:p>
          <a:p>
            <a:pPr marL="0" indent="-360000" algn="just">
              <a:lnSpc>
                <a:spcPct val="110000"/>
              </a:lnSpc>
              <a:spcBef>
                <a:spcPts val="6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activity of families and their motivation for effective cooperation with the educational institution depends on the selection and implementation of appropriate strategies and approaches in pedagogical interactions, consistent with the individual and cultural characteristics of each family.</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0140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p:txBody>
          <a:bodyPr/>
          <a:lstStyle/>
          <a:p>
            <a:pPr algn="l"/>
            <a:r>
              <a:rPr lang="en-US" sz="1800" dirty="0">
                <a:latin typeface="Tahoma" panose="020B0604030504040204" pitchFamily="34" charset="0"/>
                <a:ea typeface="Tahoma" panose="020B0604030504040204" pitchFamily="34" charset="0"/>
                <a:cs typeface="Tahoma" panose="020B0604030504040204" pitchFamily="34" charset="0"/>
              </a:rPr>
              <a:t>Sources</a:t>
            </a:r>
          </a:p>
        </p:txBody>
      </p:sp>
      <p:sp>
        <p:nvSpPr>
          <p:cNvPr id="5" name="Текстов контейнер 4"/>
          <p:cNvSpPr>
            <a:spLocks noGrp="1"/>
          </p:cNvSpPr>
          <p:nvPr>
            <p:ph type="body" idx="2"/>
          </p:nvPr>
        </p:nvSpPr>
        <p:spPr>
          <a:xfrm>
            <a:off x="333828" y="699541"/>
            <a:ext cx="8476343" cy="3088688"/>
          </a:xfrm>
        </p:spPr>
        <p:txBody>
          <a:bodyPr/>
          <a:lstStyle/>
          <a:p>
            <a:pPr marL="0" indent="0" algn="just"/>
            <a:r>
              <a:rPr lang="ru-RU" i="1" dirty="0">
                <a:solidFill>
                  <a:schemeClr val="tx1"/>
                </a:solidFill>
                <a:latin typeface="Tahoma" panose="020B0604030504040204" pitchFamily="34" charset="0"/>
                <a:ea typeface="Tahoma" panose="020B0604030504040204" pitchFamily="34" charset="0"/>
                <a:cs typeface="Tahoma" panose="020B0604030504040204" pitchFamily="34" charset="0"/>
              </a:rPr>
              <a:t>Бузов, Е.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Включване на семейството срещу езика на омразата. – Обучителни модули по проект „Превенция срещу езика на омразата в образователните институции“, 2017</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Бузов, Е.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Мениджмънт на занималнята и класната стая, София, 2004</a:t>
            </a:r>
          </a:p>
          <a:p>
            <a:pPr marL="0" indent="0" algn="just"/>
            <a:r>
              <a:rPr lang="ru-RU" i="1" dirty="0" err="1">
                <a:solidFill>
                  <a:schemeClr val="tx1"/>
                </a:solidFill>
                <a:latin typeface="Tahoma" panose="020B0604030504040204" pitchFamily="34" charset="0"/>
                <a:ea typeface="Tahoma" panose="020B0604030504040204" pitchFamily="34" charset="0"/>
                <a:cs typeface="Tahoma" panose="020B0604030504040204" pitchFamily="34" charset="0"/>
              </a:rPr>
              <a:t>Попкочев</a:t>
            </a:r>
            <a:r>
              <a:rPr lang="ru-RU" i="1" dirty="0">
                <a:solidFill>
                  <a:schemeClr val="tx1"/>
                </a:solidFill>
                <a:latin typeface="Tahoma" panose="020B0604030504040204" pitchFamily="34" charset="0"/>
                <a:ea typeface="Tahoma" panose="020B0604030504040204" pitchFamily="34" charset="0"/>
                <a:cs typeface="Tahoma" panose="020B0604030504040204" pitchFamily="34" charset="0"/>
              </a:rPr>
              <a:t>, Тр.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Сътрудничество семейство – училище и качество на образование. – Сътрудничество за качествено образование</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LLP-2009-COM-RP-03. 2010,</a:t>
            </a:r>
          </a:p>
          <a:p>
            <a:pPr marL="0" indent="0" algn="just"/>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https://www.researchgate.net/publication/286419019_Strudnicestvo_semejstvo-ucilise_i_kacestvo_na_obrazovanieto</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Тодорина, Д.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Мениджмънт на класа. УИ „Неофит Рилски“, Благоевград, 2005</a:t>
            </a:r>
          </a:p>
          <a:p>
            <a:pPr marL="0" indent="0" algn="just"/>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826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6644" y="2548663"/>
            <a:ext cx="89209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buClrTx/>
            </a:pPr>
            <a:r>
              <a:rPr lang="en-US" altLang="bg-BG" sz="2000" b="1">
                <a:solidFill>
                  <a:schemeClr val="accent3"/>
                </a:solidFill>
                <a:latin typeface="Tahoma" panose="020B0604030504040204" pitchFamily="34" charset="0"/>
                <a:ea typeface="Tahoma" panose="020B0604030504040204" pitchFamily="34" charset="0"/>
                <a:cs typeface="Tahoma" panose="020B0604030504040204" pitchFamily="34" charset="0"/>
              </a:rPr>
              <a:t>WORKING </a:t>
            </a:r>
            <a:r>
              <a:rPr lang="en-US" altLang="bg-BG" sz="2000" b="1" dirty="0">
                <a:solidFill>
                  <a:schemeClr val="accent3"/>
                </a:solidFill>
                <a:latin typeface="Tahoma" panose="020B0604030504040204" pitchFamily="34" charset="0"/>
                <a:ea typeface="Tahoma" panose="020B0604030504040204" pitchFamily="34" charset="0"/>
                <a:cs typeface="Tahoma" panose="020B0604030504040204" pitchFamily="34" charset="0"/>
              </a:rPr>
              <a:t>WITH THE FAMILIES </a:t>
            </a:r>
          </a:p>
          <a:p>
            <a:pPr lvl="0" algn="ctr" eaLnBrk="0" fontAlgn="base" hangingPunct="0">
              <a:spcBef>
                <a:spcPct val="0"/>
              </a:spcBef>
              <a:spcAft>
                <a:spcPct val="0"/>
              </a:spcAft>
              <a:buClrTx/>
            </a:pPr>
            <a:r>
              <a:rPr lang="en-US" altLang="bg-BG" sz="2000" b="1" dirty="0">
                <a:solidFill>
                  <a:schemeClr val="accent3"/>
                </a:solidFill>
                <a:latin typeface="Tahoma" panose="020B0604030504040204" pitchFamily="34" charset="0"/>
                <a:ea typeface="Tahoma" panose="020B0604030504040204" pitchFamily="34" charset="0"/>
                <a:cs typeface="Tahoma" panose="020B0604030504040204" pitchFamily="34" charset="0"/>
              </a:rPr>
              <a:t>OF STUDENTS FROM DIFFERENT ETHNIC BACKGROUND,</a:t>
            </a:r>
          </a:p>
          <a:p>
            <a:pPr lvl="0" algn="ctr" eaLnBrk="0" fontAlgn="base" hangingPunct="0">
              <a:spcBef>
                <a:spcPct val="0"/>
              </a:spcBef>
              <a:spcAft>
                <a:spcPct val="0"/>
              </a:spcAft>
              <a:buClrTx/>
            </a:pPr>
            <a:r>
              <a:rPr lang="en-US" altLang="bg-BG" sz="2000" b="1" dirty="0">
                <a:solidFill>
                  <a:schemeClr val="accent3"/>
                </a:solidFill>
                <a:latin typeface="Tahoma" panose="020B0604030504040204" pitchFamily="34" charset="0"/>
                <a:ea typeface="Tahoma" panose="020B0604030504040204" pitchFamily="34" charset="0"/>
                <a:cs typeface="Tahoma" panose="020B0604030504040204" pitchFamily="34" charset="0"/>
              </a:rPr>
              <a:t>INCLUDING MIGRANTS</a:t>
            </a:r>
          </a:p>
        </p:txBody>
      </p:sp>
      <p:pic>
        <p:nvPicPr>
          <p:cNvPr id="1025" name="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461" y="220522"/>
            <a:ext cx="1943100" cy="155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11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708075653"/>
              </p:ext>
            </p:extLst>
          </p:nvPr>
        </p:nvGraphicFramePr>
        <p:xfrm>
          <a:off x="323385" y="371814"/>
          <a:ext cx="8497229" cy="4067801"/>
        </p:xfrm>
        <a:graphic>
          <a:graphicData uri="http://schemas.openxmlformats.org/drawingml/2006/table">
            <a:tbl>
              <a:tblPr bandRow="1">
                <a:tableStyleId>{F2DE63D5-997A-4646-A377-4702673A728D}</a:tableStyleId>
              </a:tblPr>
              <a:tblGrid>
                <a:gridCol w="1861015">
                  <a:extLst>
                    <a:ext uri="{9D8B030D-6E8A-4147-A177-3AD203B41FA5}">
                      <a16:colId xmlns:a16="http://schemas.microsoft.com/office/drawing/2014/main" val="20000"/>
                    </a:ext>
                  </a:extLst>
                </a:gridCol>
                <a:gridCol w="6636214">
                  <a:extLst>
                    <a:ext uri="{9D8B030D-6E8A-4147-A177-3AD203B41FA5}">
                      <a16:colId xmlns:a16="http://schemas.microsoft.com/office/drawing/2014/main" val="20001"/>
                    </a:ext>
                  </a:extLst>
                </a:gridCol>
              </a:tblGrid>
              <a:tr h="1813437">
                <a:tc>
                  <a:txBody>
                    <a:bodyPr/>
                    <a:lstStyle/>
                    <a:p>
                      <a:pPr>
                        <a:lnSpc>
                          <a:spcPct val="115000"/>
                        </a:lnSpc>
                        <a:spcAft>
                          <a:spcPts val="0"/>
                        </a:spcAft>
                      </a:pPr>
                      <a:r>
                        <a:rPr lang="en-US"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Specific objectives </a:t>
                      </a:r>
                      <a:endParaRPr lang="bg-BG"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52530" marR="52530" marT="0" marB="0"/>
                </a:tc>
                <a:tc>
                  <a:txBody>
                    <a:bodyPr/>
                    <a:lstStyle/>
                    <a:p>
                      <a:pPr marL="342900" lvl="0" indent="-342900" algn="just">
                        <a:lnSpc>
                          <a:spcPct val="115000"/>
                        </a:lnSpc>
                        <a:spcAft>
                          <a:spcPts val="0"/>
                        </a:spcAft>
                        <a:buClr>
                          <a:schemeClr val="accent3"/>
                        </a:buClr>
                        <a:buFont typeface="Symbol" panose="05050102010706020507" pitchFamily="18" charset="2"/>
                        <a:buChar char=""/>
                      </a:pPr>
                      <a:r>
                        <a:rPr lang="en-US" sz="1400" noProof="0" dirty="0">
                          <a:effectLst/>
                          <a:latin typeface="Tahoma" panose="020B0604030504040204" pitchFamily="34" charset="0"/>
                          <a:ea typeface="Tahoma" panose="020B0604030504040204" pitchFamily="34" charset="0"/>
                          <a:cs typeface="Tahoma" panose="020B0604030504040204" pitchFamily="34" charset="0"/>
                        </a:rPr>
                        <a:t>Provide up-to-date information on the specifics of working with the family in a multicultural educational environment</a:t>
                      </a:r>
                      <a:r>
                        <a:rPr lang="bg-BG" sz="1400" noProof="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15000"/>
                        </a:lnSpc>
                        <a:spcAft>
                          <a:spcPts val="0"/>
                        </a:spcAft>
                        <a:buClr>
                          <a:schemeClr val="accent3"/>
                        </a:buClr>
                        <a:buFont typeface="Symbol" panose="05050102010706020507" pitchFamily="18" charset="2"/>
                        <a:buChar char=""/>
                      </a:pPr>
                      <a:r>
                        <a:rPr lang="en-US" sz="1400" noProof="0" dirty="0">
                          <a:effectLst/>
                          <a:latin typeface="Tahoma" panose="020B0604030504040204" pitchFamily="34" charset="0"/>
                          <a:ea typeface="Tahoma" panose="020B0604030504040204" pitchFamily="34" charset="0"/>
                          <a:cs typeface="Tahoma" panose="020B0604030504040204" pitchFamily="34" charset="0"/>
                        </a:rPr>
                        <a:t>Identify the family-educational institution interaction stages and obstacles that hinder these interactions</a:t>
                      </a:r>
                      <a:r>
                        <a:rPr lang="bg-BG" sz="1400" noProof="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15000"/>
                        </a:lnSpc>
                        <a:spcAft>
                          <a:spcPts val="0"/>
                        </a:spcAft>
                        <a:buClr>
                          <a:schemeClr val="accent3"/>
                        </a:buClr>
                        <a:buFont typeface="Symbol" panose="05050102010706020507" pitchFamily="18" charset="2"/>
                        <a:buChar char=""/>
                      </a:pPr>
                      <a:r>
                        <a:rPr lang="en-US" sz="1400" noProof="0" dirty="0">
                          <a:effectLst/>
                          <a:latin typeface="Tahoma" panose="020B0604030504040204" pitchFamily="34" charset="0"/>
                          <a:ea typeface="Tahoma" panose="020B0604030504040204" pitchFamily="34" charset="0"/>
                          <a:cs typeface="Tahoma" panose="020B0604030504040204" pitchFamily="34" charset="0"/>
                        </a:rPr>
                        <a:t>To form practical skills for involving families in the work and life of the educational institution</a:t>
                      </a:r>
                      <a:r>
                        <a:rPr lang="bg-BG" sz="1400" noProof="0" dirty="0">
                          <a:effectLst/>
                          <a:latin typeface="Tahoma" panose="020B0604030504040204" pitchFamily="34" charset="0"/>
                          <a:ea typeface="Tahoma" panose="020B0604030504040204" pitchFamily="34" charset="0"/>
                          <a:cs typeface="Tahoma" panose="020B0604030504040204" pitchFamily="34" charset="0"/>
                        </a:rPr>
                        <a:t>.</a:t>
                      </a:r>
                    </a:p>
                    <a:p>
                      <a:pPr marL="0" lvl="0" indent="0" algn="just">
                        <a:lnSpc>
                          <a:spcPct val="115000"/>
                        </a:lnSpc>
                        <a:spcAft>
                          <a:spcPts val="0"/>
                        </a:spcAft>
                        <a:buClr>
                          <a:schemeClr val="accent3"/>
                        </a:buClr>
                        <a:buFont typeface="Symbol" panose="05050102010706020507" pitchFamily="18" charset="2"/>
                        <a:buNone/>
                      </a:pPr>
                      <a:endParaRPr lang="bg-BG" sz="1400" noProof="0" dirty="0">
                        <a:effectLst/>
                        <a:latin typeface="Tahoma" panose="020B0604030504040204" pitchFamily="34" charset="0"/>
                        <a:ea typeface="Tahoma" panose="020B0604030504040204" pitchFamily="34" charset="0"/>
                        <a:cs typeface="Tahoma" panose="020B0604030504040204" pitchFamily="34" charset="0"/>
                      </a:endParaRPr>
                    </a:p>
                  </a:txBody>
                  <a:tcPr marL="52530" marR="52530" marT="0" marB="0"/>
                </a:tc>
                <a:extLst>
                  <a:ext uri="{0D108BD9-81ED-4DB2-BD59-A6C34878D82A}">
                    <a16:rowId xmlns:a16="http://schemas.microsoft.com/office/drawing/2014/main" val="10000"/>
                  </a:ext>
                </a:extLst>
              </a:tr>
              <a:tr h="1478331">
                <a:tc>
                  <a:txBody>
                    <a:bodyPr/>
                    <a:lstStyle/>
                    <a:p>
                      <a:pPr>
                        <a:lnSpc>
                          <a:spcPct val="115000"/>
                        </a:lnSpc>
                        <a:spcAft>
                          <a:spcPts val="0"/>
                        </a:spcAft>
                      </a:pPr>
                      <a:r>
                        <a:rPr lang="en-US"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Expected learning outcomes</a:t>
                      </a:r>
                      <a:endParaRPr lang="bg-BG"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52530" marR="52530" marT="0" marB="0"/>
                </a:tc>
                <a:tc>
                  <a:txBody>
                    <a:bodyPr/>
                    <a:lstStyle/>
                    <a:p>
                      <a:pPr marL="342900" lvl="0" indent="-342900" algn="just">
                        <a:lnSpc>
                          <a:spcPct val="115000"/>
                        </a:lnSpc>
                        <a:spcAft>
                          <a:spcPts val="0"/>
                        </a:spcAft>
                        <a:buClr>
                          <a:schemeClr val="accent3"/>
                        </a:buClr>
                        <a:buFont typeface="Symbol" panose="05050102010706020507" pitchFamily="18" charset="2"/>
                        <a:buChar char=""/>
                      </a:pPr>
                      <a:r>
                        <a:rPr lang="en-US" sz="1400" noProof="0" dirty="0">
                          <a:effectLst/>
                          <a:latin typeface="Tahoma" panose="020B0604030504040204" pitchFamily="34" charset="0"/>
                          <a:ea typeface="Tahoma" panose="020B0604030504040204" pitchFamily="34" charset="0"/>
                          <a:cs typeface="Tahoma" panose="020B0604030504040204" pitchFamily="34" charset="0"/>
                        </a:rPr>
                        <a:t>Apply specific approaches when working with different groups of families to establish trust and effective communication</a:t>
                      </a:r>
                      <a:r>
                        <a:rPr lang="bg-BG" sz="1400" noProof="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15000"/>
                        </a:lnSpc>
                        <a:spcAft>
                          <a:spcPts val="0"/>
                        </a:spcAft>
                        <a:buClr>
                          <a:schemeClr val="accent3"/>
                        </a:buClr>
                        <a:buFont typeface="Symbol" panose="05050102010706020507" pitchFamily="18" charset="2"/>
                        <a:buChar char=""/>
                      </a:pPr>
                      <a:r>
                        <a:rPr lang="en-US" sz="1400" noProof="0" dirty="0">
                          <a:effectLst/>
                          <a:latin typeface="Tahoma" panose="020B0604030504040204" pitchFamily="34" charset="0"/>
                          <a:ea typeface="Tahoma" panose="020B0604030504040204" pitchFamily="34" charset="0"/>
                          <a:cs typeface="Tahoma" panose="020B0604030504040204" pitchFamily="34" charset="0"/>
                        </a:rPr>
                        <a:t>Inclusion of the family as a partner of the educational institution in the implementation of inclusive practices in relation to students from different ethnic backgrounds, including migrant</a:t>
                      </a:r>
                      <a:r>
                        <a:rPr lang="bg-BG" sz="1400" noProof="0" dirty="0">
                          <a:effectLst/>
                          <a:latin typeface="Tahoma" panose="020B0604030504040204" pitchFamily="34" charset="0"/>
                          <a:ea typeface="Tahoma" panose="020B0604030504040204" pitchFamily="34" charset="0"/>
                          <a:cs typeface="Tahoma" panose="020B0604030504040204" pitchFamily="34" charset="0"/>
                        </a:rPr>
                        <a:t>.</a:t>
                      </a:r>
                    </a:p>
                    <a:p>
                      <a:pPr marL="0" lvl="0" indent="0" algn="just">
                        <a:lnSpc>
                          <a:spcPct val="115000"/>
                        </a:lnSpc>
                        <a:spcAft>
                          <a:spcPts val="0"/>
                        </a:spcAft>
                        <a:buClr>
                          <a:schemeClr val="accent3"/>
                        </a:buClr>
                        <a:buFont typeface="Symbol" panose="05050102010706020507" pitchFamily="18" charset="2"/>
                        <a:buNone/>
                      </a:pPr>
                      <a:endParaRPr lang="bg-BG" sz="1400" noProof="0" dirty="0">
                        <a:effectLst/>
                        <a:latin typeface="Tahoma" panose="020B0604030504040204" pitchFamily="34" charset="0"/>
                        <a:ea typeface="Tahoma" panose="020B0604030504040204" pitchFamily="34" charset="0"/>
                        <a:cs typeface="Tahoma" panose="020B0604030504040204" pitchFamily="34" charset="0"/>
                      </a:endParaRPr>
                    </a:p>
                  </a:txBody>
                  <a:tcPr marL="52530" marR="52530" marT="0" marB="0"/>
                </a:tc>
                <a:extLst>
                  <a:ext uri="{0D108BD9-81ED-4DB2-BD59-A6C34878D82A}">
                    <a16:rowId xmlns:a16="http://schemas.microsoft.com/office/drawing/2014/main" val="10001"/>
                  </a:ext>
                </a:extLst>
              </a:tr>
              <a:tr h="776033">
                <a:tc>
                  <a:txBody>
                    <a:bodyPr/>
                    <a:lstStyle/>
                    <a:p>
                      <a:pPr>
                        <a:lnSpc>
                          <a:spcPct val="115000"/>
                        </a:lnSpc>
                        <a:spcAft>
                          <a:spcPts val="0"/>
                        </a:spcAft>
                      </a:pPr>
                      <a:r>
                        <a:rPr lang="en-US"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Basic concepts</a:t>
                      </a:r>
                      <a:endParaRPr lang="bg-BG"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52530" marR="52530" marT="0" marB="0"/>
                </a:tc>
                <a:tc>
                  <a:txBody>
                    <a:bodyPr/>
                    <a:lstStyle/>
                    <a:p>
                      <a:pPr marL="0" indent="0" algn="just">
                        <a:lnSpc>
                          <a:spcPct val="115000"/>
                        </a:lnSpc>
                        <a:spcAft>
                          <a:spcPts val="0"/>
                        </a:spcAft>
                      </a:pPr>
                      <a:r>
                        <a:rPr lang="en-US" sz="1400" noProof="0" dirty="0">
                          <a:effectLst/>
                          <a:latin typeface="Tahoma" panose="020B0604030504040204" pitchFamily="34" charset="0"/>
                          <a:ea typeface="Tahoma" panose="020B0604030504040204" pitchFamily="34" charset="0"/>
                          <a:cs typeface="Tahoma" panose="020B0604030504040204" pitchFamily="34" charset="0"/>
                        </a:rPr>
                        <a:t>Family; family community; partnership; cooperation; interaction "educational institution – family"</a:t>
                      </a:r>
                      <a:endParaRPr lang="bg-BG" sz="1400" noProof="0" dirty="0">
                        <a:effectLst/>
                        <a:latin typeface="Tahoma" panose="020B0604030504040204" pitchFamily="34" charset="0"/>
                        <a:ea typeface="Tahoma" panose="020B0604030504040204" pitchFamily="34" charset="0"/>
                        <a:cs typeface="Tahoma" panose="020B0604030504040204" pitchFamily="34" charset="0"/>
                      </a:endParaRPr>
                    </a:p>
                  </a:txBody>
                  <a:tcPr marL="52530" marR="5253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7182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0"/>
            <a:ext cx="9144000" cy="576064"/>
          </a:xfrm>
        </p:spPr>
        <p:txBody>
          <a:bodyPr/>
          <a:lstStyle/>
          <a:p>
            <a:pPr marL="0"/>
            <a:r>
              <a:rPr lang="en-US" sz="1400" b="1" dirty="0">
                <a:latin typeface="Tahoma" panose="020B0604030504040204" pitchFamily="34" charset="0"/>
                <a:ea typeface="Tahoma" panose="020B0604030504040204" pitchFamily="34" charset="0"/>
                <a:cs typeface="Tahoma" panose="020B0604030504040204" pitchFamily="34" charset="0"/>
              </a:rPr>
              <a:t>The relationship "educational institution - family" in pedagogical interactions</a:t>
            </a:r>
            <a:endParaRPr lang="bg-BG" sz="1400" b="1" dirty="0">
              <a:latin typeface="Tahoma" panose="020B0604030504040204" pitchFamily="34" charset="0"/>
              <a:ea typeface="Tahoma" panose="020B0604030504040204" pitchFamily="34" charset="0"/>
              <a:cs typeface="Tahoma" panose="020B0604030504040204" pitchFamily="34" charset="0"/>
            </a:endParaRPr>
          </a:p>
        </p:txBody>
      </p:sp>
      <p:sp>
        <p:nvSpPr>
          <p:cNvPr id="5" name="Текстов контейнер 4"/>
          <p:cNvSpPr>
            <a:spLocks noGrp="1"/>
          </p:cNvSpPr>
          <p:nvPr>
            <p:ph type="body" idx="2"/>
          </p:nvPr>
        </p:nvSpPr>
        <p:spPr>
          <a:xfrm>
            <a:off x="254000" y="576063"/>
            <a:ext cx="8556172" cy="3836280"/>
          </a:xfrm>
        </p:spPr>
        <p:txBody>
          <a:bodyPr/>
          <a:lstStyle/>
          <a:p>
            <a:pPr marL="285750" indent="-285750" algn="just">
              <a:buClr>
                <a:schemeClr val="accent2"/>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relationship "educational institution - family" - the key to successful pedagogical interactions in the process of learning, education and socialization of each student</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active participation of families in the life of their child - not only at home but also at school - creates conditions for him to feel calm and confident, supported and encouraged on the path of development.</a:t>
            </a:r>
          </a:p>
          <a:p>
            <a:pPr marL="285750" indent="-285750" algn="just">
              <a:buClr>
                <a:schemeClr val="accent2"/>
              </a:buClr>
              <a:buFont typeface="Wingdings" panose="05000000000000000000" pitchFamily="2" charset="2"/>
              <a:buChar char="Ø"/>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Effective interaction between the educational institution and the family requires joint adjustment in compliance with the principles of respect and esteem of each of the parties.</a:t>
            </a:r>
          </a:p>
          <a:p>
            <a:pPr marL="285750" indent="-285750" algn="just">
              <a:buClr>
                <a:schemeClr val="accent2"/>
              </a:buClr>
              <a:buFont typeface="Wingdings" panose="05000000000000000000" pitchFamily="2" charset="2"/>
              <a:buChar char="Ø"/>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Increasing familial involvement and motivation requires the use of appropriate strategies and approaches by the educational institution and the teacher.</a:t>
            </a:r>
          </a:p>
          <a:p>
            <a:pPr marL="285750" indent="-285750" algn="just">
              <a:buClr>
                <a:schemeClr val="accent2"/>
              </a:buClr>
              <a:buFont typeface="Wingdings" panose="05000000000000000000" pitchFamily="2" charset="2"/>
              <a:buChar char="Ø"/>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choice of working strategies and approaches is determined by the characteristics of the family, its social status, cultural specifics, familial capacity.</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635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0"/>
            <a:ext cx="9144000" cy="428065"/>
          </a:xfrm>
        </p:spPr>
        <p:txBody>
          <a:bodyPr/>
          <a:lstStyle/>
          <a:p>
            <a:pPr marL="0"/>
            <a:r>
              <a:rPr lang="en-US" sz="1600" b="1" dirty="0">
                <a:latin typeface="Tahoma" panose="020B0604030504040204" pitchFamily="34" charset="0"/>
                <a:ea typeface="Tahoma" panose="020B0604030504040204" pitchFamily="34" charset="0"/>
                <a:cs typeface="Tahoma" panose="020B0604030504040204" pitchFamily="34" charset="0"/>
              </a:rPr>
              <a:t>Tactics used by teachers in interactions with families</a:t>
            </a:r>
            <a:endParaRPr lang="bg-BG" sz="1600" b="1" dirty="0">
              <a:latin typeface="Tahoma" panose="020B0604030504040204" pitchFamily="34" charset="0"/>
              <a:ea typeface="Tahoma" panose="020B0604030504040204" pitchFamily="34" charset="0"/>
              <a:cs typeface="Tahoma" panose="020B0604030504040204" pitchFamily="34" charset="0"/>
            </a:endParaRPr>
          </a:p>
        </p:txBody>
      </p:sp>
      <p:sp>
        <p:nvSpPr>
          <p:cNvPr id="5" name="Текстов контейнер 4"/>
          <p:cNvSpPr>
            <a:spLocks noGrp="1"/>
          </p:cNvSpPr>
          <p:nvPr>
            <p:ph type="body" idx="2"/>
          </p:nvPr>
        </p:nvSpPr>
        <p:spPr>
          <a:xfrm>
            <a:off x="217714" y="551543"/>
            <a:ext cx="8614229" cy="4368800"/>
          </a:xfrm>
        </p:spPr>
        <p:txBody>
          <a:bodyPr/>
          <a:lstStyle/>
          <a:p>
            <a:pPr marL="285750" indent="-28575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Compromise</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applies in cases where there is only partial satisfaction of teacher attitudes until a mutually acceptable solution is found</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Adaptation</a:t>
            </a:r>
            <a:r>
              <a:rPr lang="bg-BG"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 type of collaborative tactic</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Applies until the requirements and positions with families are aligned in the period of adaptation to the educational environment</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Domination</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it is characteristic of teachers with high self-esteem of professional and personal qualities. They have built their own ideas about the levels of education, performance and preparedness. In these cases, the teacher is not looking for direct intervention and help from the families, but tries to "impose" their own requirements and claims</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Corrective</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tactics</a:t>
            </a:r>
            <a:r>
              <a:rPr lang="bg-BG"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used in cases where the teacher identifies deficits and offers or seeks with families solutions to overcome or reduce them</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Collaboration</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teacher works together with the families to satisfy the interests of both parties.</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algn="just"/>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055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0"/>
            <a:ext cx="9144000" cy="428065"/>
          </a:xfrm>
        </p:spPr>
        <p:txBody>
          <a:bodyPr/>
          <a:lstStyle/>
          <a:p>
            <a:pPr marL="0"/>
            <a:r>
              <a:rPr lang="en-US" sz="1600" b="1" dirty="0">
                <a:latin typeface="Tahoma" panose="020B0604030504040204" pitchFamily="34" charset="0"/>
                <a:ea typeface="Tahoma" panose="020B0604030504040204" pitchFamily="34" charset="0"/>
                <a:cs typeface="Tahoma" panose="020B0604030504040204" pitchFamily="34" charset="0"/>
              </a:rPr>
              <a:t>Tactics used by families in interactions with teachers</a:t>
            </a:r>
          </a:p>
        </p:txBody>
      </p:sp>
      <p:sp>
        <p:nvSpPr>
          <p:cNvPr id="5" name="Текстов контейнер 4"/>
          <p:cNvSpPr>
            <a:spLocks noGrp="1"/>
          </p:cNvSpPr>
          <p:nvPr>
            <p:ph type="body" idx="2"/>
          </p:nvPr>
        </p:nvSpPr>
        <p:spPr>
          <a:xfrm>
            <a:off x="217714" y="551543"/>
            <a:ext cx="8614229" cy="3534228"/>
          </a:xfrm>
        </p:spPr>
        <p:txBody>
          <a:bodyPr/>
          <a:lstStyle/>
          <a:p>
            <a:pPr marL="285750" indent="-28575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Compromises</a:t>
            </a:r>
            <a:r>
              <a:rPr lang="bg-BG"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apply when despite claims, families compromise on educational policy, educational "environment" and in certain cases to the teacher's professional and pedagogical competencies</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Avoidance</a:t>
            </a:r>
            <a:r>
              <a:rPr lang="bg-BG"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inherently to families who are negligent to the child and his school commitments</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Adaptation</a:t>
            </a:r>
            <a:r>
              <a:rPr lang="bg-BG"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bg-BG"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applies to the immediate entry of the child in the educational institution and are related to adaptation to the new learning environment</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Collaboration</a:t>
            </a:r>
            <a:r>
              <a:rPr lang="bg-BG"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most preferred tactic in which families work with the teacher. They offer and seek help, assistance and support. They show trust and respect both to him and to the educational institution</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7919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0"/>
            <a:ext cx="9144000" cy="576064"/>
          </a:xfrm>
        </p:spPr>
        <p:txBody>
          <a:bodyPr/>
          <a:lstStyle/>
          <a:p>
            <a:pPr marL="0"/>
            <a:r>
              <a:rPr lang="en-US" sz="1400" b="1" dirty="0">
                <a:latin typeface="Tahoma" panose="020B0604030504040204" pitchFamily="34" charset="0"/>
                <a:ea typeface="Tahoma" panose="020B0604030504040204" pitchFamily="34" charset="0"/>
                <a:cs typeface="Tahoma" panose="020B0604030504040204" pitchFamily="34" charset="0"/>
              </a:rPr>
              <a:t>The "educational institution - family" relationship in a multicultural educational environment</a:t>
            </a:r>
            <a:endParaRPr lang="bg-BG" sz="1400" b="1" dirty="0">
              <a:latin typeface="Tahoma" panose="020B0604030504040204" pitchFamily="34" charset="0"/>
              <a:ea typeface="Tahoma" panose="020B0604030504040204" pitchFamily="34" charset="0"/>
              <a:cs typeface="Tahoma" panose="020B0604030504040204" pitchFamily="34" charset="0"/>
            </a:endParaRPr>
          </a:p>
        </p:txBody>
      </p:sp>
      <p:sp>
        <p:nvSpPr>
          <p:cNvPr id="5" name="Текстов контейнер 4"/>
          <p:cNvSpPr>
            <a:spLocks noGrp="1"/>
          </p:cNvSpPr>
          <p:nvPr>
            <p:ph type="body" idx="2"/>
          </p:nvPr>
        </p:nvSpPr>
        <p:spPr>
          <a:xfrm>
            <a:off x="254001" y="576065"/>
            <a:ext cx="8556172" cy="1035022"/>
          </a:xfrm>
        </p:spPr>
        <p:txBody>
          <a:bodyPr/>
          <a:lstStyle/>
          <a:p>
            <a:pPr marL="0"/>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multicultural educational environment imposes additional requirements on each of the countries for the implementation of successful pedagogical interactions</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2" name="Диаграма 1"/>
          <p:cNvGraphicFramePr/>
          <p:nvPr>
            <p:extLst>
              <p:ext uri="{D42A27DB-BD31-4B8C-83A1-F6EECF244321}">
                <p14:modId xmlns:p14="http://schemas.microsoft.com/office/powerpoint/2010/main" val="1998731343"/>
              </p:ext>
            </p:extLst>
          </p:nvPr>
        </p:nvGraphicFramePr>
        <p:xfrm>
          <a:off x="1611086" y="1758692"/>
          <a:ext cx="5493658" cy="2507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90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3073"/>
            <a:ext cx="9144000" cy="576064"/>
          </a:xfrm>
        </p:spPr>
        <p:txBody>
          <a:bodyPr/>
          <a:lstStyle/>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Basic requirements for the educational institution and the teacher</a:t>
            </a:r>
          </a:p>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for successful interaction and cooperation with the family</a:t>
            </a:r>
            <a:endParaRPr lang="bg-BG" sz="1600" b="1" dirty="0">
              <a:latin typeface="Tahoma" panose="020B0604030504040204" pitchFamily="34" charset="0"/>
              <a:ea typeface="Tahoma" panose="020B0604030504040204" pitchFamily="34" charset="0"/>
              <a:cs typeface="Tahoma" panose="020B0604030504040204" pitchFamily="34" charset="0"/>
            </a:endParaRPr>
          </a:p>
        </p:txBody>
      </p:sp>
      <p:sp>
        <p:nvSpPr>
          <p:cNvPr id="3" name="Правоъгълник 2"/>
          <p:cNvSpPr/>
          <p:nvPr/>
        </p:nvSpPr>
        <p:spPr>
          <a:xfrm>
            <a:off x="283019" y="741890"/>
            <a:ext cx="4146380" cy="954107"/>
          </a:xfrm>
          <a:prstGeom prst="rect">
            <a:avLst/>
          </a:prstGeom>
        </p:spPr>
        <p:txBody>
          <a:bodyPr wrap="square">
            <a:spAutoFit/>
          </a:bodyP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Good knowledge of the specifics and peculiarities of the individual ethnic communities to which the students belong, resp. their families</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a:t>
            </a:r>
          </a:p>
        </p:txBody>
      </p:sp>
      <p:sp>
        <p:nvSpPr>
          <p:cNvPr id="4" name="Правоъгълник 3"/>
          <p:cNvSpPr/>
          <p:nvPr/>
        </p:nvSpPr>
        <p:spPr>
          <a:xfrm>
            <a:off x="4645231" y="1003500"/>
            <a:ext cx="4150426" cy="1384995"/>
          </a:xfrm>
          <a:prstGeom prst="rect">
            <a:avLst/>
          </a:prstGeom>
        </p:spPr>
        <p:txBody>
          <a:bodyPr wrap="square">
            <a:spAutoFit/>
          </a:bodyPr>
          <a:lstStyle/>
          <a:p>
            <a:pPr algn="ctr"/>
            <a:r>
              <a:rPr lang="en-US" b="1" dirty="0">
                <a:solidFill>
                  <a:schemeClr val="accent3"/>
                </a:solidFill>
                <a:latin typeface="Tahoma" panose="020B0604030504040204" pitchFamily="34" charset="0"/>
                <a:ea typeface="Tahoma" panose="020B0604030504040204" pitchFamily="34" charset="0"/>
                <a:cs typeface="Tahoma" panose="020B0604030504040204" pitchFamily="34" charset="0"/>
              </a:rPr>
              <a:t>It is important for the teacher to have more information about the family, its social and educational status, attitudes towards education and opportunities for development, the resources of the family and the community, etc.</a:t>
            </a:r>
            <a:endParaRPr lang="bg-BG"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
        <p:nvSpPr>
          <p:cNvPr id="5" name="Правоъгълник 4"/>
          <p:cNvSpPr/>
          <p:nvPr/>
        </p:nvSpPr>
        <p:spPr>
          <a:xfrm>
            <a:off x="4645231" y="2758656"/>
            <a:ext cx="4310743" cy="954107"/>
          </a:xfrm>
          <a:prstGeom prst="rect">
            <a:avLst/>
          </a:prstGeom>
        </p:spPr>
        <p:txBody>
          <a:bodyPr wrap="square">
            <a:spAutoFit/>
          </a:bodyP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Not to allow the influence of stereotypical attitudes and prejudices, but to objectively assess the deficits and resources in each case, </a:t>
            </a:r>
            <a:r>
              <a:rPr lang="en-US" b="1" dirty="0" err="1">
                <a:solidFill>
                  <a:schemeClr val="accent2"/>
                </a:solidFill>
                <a:latin typeface="Tahoma" panose="020B0604030504040204" pitchFamily="34" charset="0"/>
                <a:ea typeface="Tahoma" panose="020B0604030504040204" pitchFamily="34" charset="0"/>
                <a:cs typeface="Tahoma" panose="020B0604030504040204" pitchFamily="34" charset="0"/>
              </a:rPr>
              <a:t>ie</a:t>
            </a: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 in each individual family</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a:t>
            </a:r>
          </a:p>
        </p:txBody>
      </p:sp>
      <p:sp>
        <p:nvSpPr>
          <p:cNvPr id="6" name="Правоъгълник 5"/>
          <p:cNvSpPr/>
          <p:nvPr/>
        </p:nvSpPr>
        <p:spPr>
          <a:xfrm>
            <a:off x="283019" y="2075346"/>
            <a:ext cx="4126652" cy="1169551"/>
          </a:xfrm>
          <a:prstGeom prst="rect">
            <a:avLst/>
          </a:prstGeom>
        </p:spPr>
        <p:txBody>
          <a:bodyPr wrap="square">
            <a:spAutoFit/>
          </a:bodyPr>
          <a:lstStyle/>
          <a:p>
            <a:pPr algn="ctr"/>
            <a:r>
              <a:rPr lang="en-US" b="1" dirty="0">
                <a:solidFill>
                  <a:schemeClr val="accent3"/>
                </a:solidFill>
                <a:latin typeface="Tahoma" panose="020B0604030504040204" pitchFamily="34" charset="0"/>
                <a:ea typeface="Tahoma" panose="020B0604030504040204" pitchFamily="34" charset="0"/>
                <a:cs typeface="Tahoma" panose="020B0604030504040204" pitchFamily="34" charset="0"/>
              </a:rPr>
              <a:t>Goodwill and respect for the personality of the student and his families should be guiding principles in the work of the teacher in order to build trust between the two parties.</a:t>
            </a:r>
            <a:endParaRPr lang="bg-BG"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
        <p:nvSpPr>
          <p:cNvPr id="8" name="Правоъгълник 7"/>
          <p:cNvSpPr/>
          <p:nvPr/>
        </p:nvSpPr>
        <p:spPr>
          <a:xfrm>
            <a:off x="403788" y="3624246"/>
            <a:ext cx="3885113" cy="954107"/>
          </a:xfrm>
          <a:prstGeom prst="rect">
            <a:avLst/>
          </a:prstGeom>
        </p:spPr>
        <p:txBody>
          <a:bodyPr wrap="square">
            <a:spAutoFit/>
          </a:bodyP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Communication and interaction should not be sporadic, chaotic and random, but should be purposeful, systematic and justified.</a:t>
            </a:r>
            <a:endParaRPr lang="bg-BG"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6641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ов контейнер 6"/>
          <p:cNvSpPr>
            <a:spLocks noGrp="1"/>
          </p:cNvSpPr>
          <p:nvPr>
            <p:ph type="body" idx="1"/>
          </p:nvPr>
        </p:nvSpPr>
        <p:spPr/>
        <p:txBody>
          <a:bodyPr/>
          <a:lstStyle/>
          <a:p>
            <a:pPr marL="0">
              <a:spcBef>
                <a:spcPts val="0"/>
              </a:spcBef>
            </a:pPr>
            <a:r>
              <a:rPr lang="en-US" sz="1400" b="1" dirty="0">
                <a:latin typeface="Tahoma" panose="020B0604030504040204" pitchFamily="34" charset="0"/>
                <a:ea typeface="Tahoma" panose="020B0604030504040204" pitchFamily="34" charset="0"/>
                <a:cs typeface="Tahoma" panose="020B0604030504040204" pitchFamily="34" charset="0"/>
              </a:rPr>
              <a:t>Factors determining the specifics of the work and the success of the interactions</a:t>
            </a:r>
          </a:p>
          <a:p>
            <a:pPr marL="0">
              <a:spcBef>
                <a:spcPts val="0"/>
              </a:spcBef>
            </a:pPr>
            <a:r>
              <a:rPr lang="en-US" sz="1400" b="1" dirty="0">
                <a:latin typeface="Tahoma" panose="020B0604030504040204" pitchFamily="34" charset="0"/>
                <a:ea typeface="Tahoma" panose="020B0604030504040204" pitchFamily="34" charset="0"/>
                <a:cs typeface="Tahoma" panose="020B0604030504040204" pitchFamily="34" charset="0"/>
              </a:rPr>
              <a:t>with families of different ethnic backgrounds</a:t>
            </a:r>
            <a:endParaRPr lang="bg-BG" sz="1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Диаграма 1"/>
          <p:cNvGraphicFramePr/>
          <p:nvPr>
            <p:extLst>
              <p:ext uri="{D42A27DB-BD31-4B8C-83A1-F6EECF244321}">
                <p14:modId xmlns:p14="http://schemas.microsoft.com/office/powerpoint/2010/main" val="2993565653"/>
              </p:ext>
            </p:extLst>
          </p:nvPr>
        </p:nvGraphicFramePr>
        <p:xfrm>
          <a:off x="268513" y="841828"/>
          <a:ext cx="8701315" cy="3761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24094"/>
      </p:ext>
    </p:extLst>
  </p:cSld>
  <p:clrMapOvr>
    <a:masterClrMapping/>
  </p:clrMapOvr>
</p:sld>
</file>

<file path=ppt/theme/theme1.xml><?xml version="1.0" encoding="utf-8"?>
<a:theme xmlns:a="http://schemas.openxmlformats.org/drawingml/2006/main" name="Cover and End Slide Master">
  <a:themeElements>
    <a:clrScheme name="ALLPPT-COLOR-A09">
      <a:dk1>
        <a:srgbClr val="000000"/>
      </a:dk1>
      <a:lt1>
        <a:srgbClr val="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9">
      <a:dk1>
        <a:srgbClr val="000000"/>
      </a:dk1>
      <a:lt1>
        <a:srgbClr val="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21628</TotalTime>
  <Words>1896</Words>
  <Application>Microsoft Office PowerPoint</Application>
  <PresentationFormat>Diavoorstelling (16:9)</PresentationFormat>
  <Paragraphs>125</Paragraphs>
  <Slides>16</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16</vt:i4>
      </vt:variant>
    </vt:vector>
  </HeadingPairs>
  <TitlesOfParts>
    <vt:vector size="23" baseType="lpstr">
      <vt:lpstr>Tahoma</vt:lpstr>
      <vt:lpstr>Malgun Gothic</vt:lpstr>
      <vt:lpstr>Arial</vt:lpstr>
      <vt:lpstr>Wingdings</vt:lpstr>
      <vt:lpstr>Symbol</vt:lpstr>
      <vt:lpstr>Cover and End Slide Master</vt:lpstr>
      <vt:lpstr>Contents Slide Master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googleslidesppt.com;allppt.com</dc:creator>
  <cp:lastModifiedBy>Melanie Hall</cp:lastModifiedBy>
  <cp:revision>356</cp:revision>
  <dcterms:created xsi:type="dcterms:W3CDTF">2016-12-05T23:26:54Z</dcterms:created>
  <dcterms:modified xsi:type="dcterms:W3CDTF">2022-02-03T10:56:20Z</dcterms:modified>
</cp:coreProperties>
</file>